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61" r:id="rId4"/>
    <p:sldId id="262" r:id="rId5"/>
    <p:sldId id="268" r:id="rId6"/>
    <p:sldId id="269" r:id="rId7"/>
    <p:sldId id="282" r:id="rId8"/>
    <p:sldId id="280" r:id="rId9"/>
    <p:sldId id="283" r:id="rId10"/>
    <p:sldId id="286" r:id="rId11"/>
    <p:sldId id="287" r:id="rId12"/>
    <p:sldId id="285" r:id="rId13"/>
    <p:sldId id="272" r:id="rId14"/>
    <p:sldId id="273" r:id="rId15"/>
    <p:sldId id="274" r:id="rId16"/>
    <p:sldId id="279" r:id="rId17"/>
    <p:sldId id="275" r:id="rId18"/>
    <p:sldId id="276" r:id="rId19"/>
    <p:sldId id="277" r:id="rId20"/>
    <p:sldId id="264" r:id="rId21"/>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7" autoAdjust="0"/>
    <p:restoredTop sz="98083" autoAdjust="0"/>
  </p:normalViewPr>
  <p:slideViewPr>
    <p:cSldViewPr showGuides="1">
      <p:cViewPr>
        <p:scale>
          <a:sx n="100" d="100"/>
          <a:sy n="100" d="100"/>
        </p:scale>
        <p:origin x="-2406" y="-954"/>
      </p:cViewPr>
      <p:guideLst>
        <p:guide orient="horz" pos="1620"/>
        <p:guide orient="horz" pos="599"/>
        <p:guide orient="horz" pos="2935"/>
        <p:guide orient="horz" pos="3094"/>
        <p:guide pos="2880"/>
        <p:guide pos="612"/>
        <p:guide pos="5511"/>
        <p:guide pos="34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8AE0F92-5FFD-4FCC-B7AF-01041BBFC5C0}" type="datetimeFigureOut">
              <a:rPr lang="fr-FR" smtClean="0"/>
              <a:pPr/>
              <a:t>16/05/2017</a:t>
            </a:fld>
            <a:endParaRPr lang="fr-FR"/>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59D9770-3410-4DC1-9C37-92CFB500CADA}" type="slidenum">
              <a:rPr lang="fr-FR" smtClean="0"/>
              <a:pPr/>
              <a:t>‹N°›</a:t>
            </a:fld>
            <a:endParaRPr lang="fr-FR"/>
          </a:p>
        </p:txBody>
      </p:sp>
    </p:spTree>
    <p:extLst>
      <p:ext uri="{BB962C8B-B14F-4D97-AF65-F5344CB8AC3E}">
        <p14:creationId xmlns:p14="http://schemas.microsoft.com/office/powerpoint/2010/main" val="237092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avocatparis.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avocatparis.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615866"/>
            <a:ext cx="4536504" cy="828092"/>
          </a:xfrm>
        </p:spPr>
        <p:txBody>
          <a:bodyPr>
            <a:noAutofit/>
          </a:bodyPr>
          <a:lstStyle>
            <a:lvl1pPr marL="0" indent="0" algn="l">
              <a:buNone/>
              <a:defRPr sz="21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5" name="Titre 4"/>
          <p:cNvSpPr>
            <a:spLocks noGrp="1"/>
          </p:cNvSpPr>
          <p:nvPr>
            <p:ph type="title"/>
          </p:nvPr>
        </p:nvSpPr>
        <p:spPr>
          <a:xfrm>
            <a:off x="323528" y="2177841"/>
            <a:ext cx="4536504" cy="1224135"/>
          </a:xfrm>
        </p:spPr>
        <p:txBody>
          <a:bodyPr>
            <a:normAutofit/>
          </a:bodyPr>
          <a:lstStyle>
            <a:lvl1pPr>
              <a:defRPr sz="4000"/>
            </a:lvl1pPr>
          </a:lstStyle>
          <a:p>
            <a:r>
              <a:rPr lang="fr-FR" smtClean="0"/>
              <a:t>Modifiez le style du titre</a:t>
            </a:r>
            <a:endParaRPr lang="fr-FR" dirty="0"/>
          </a:p>
        </p:txBody>
      </p:sp>
      <p:sp>
        <p:nvSpPr>
          <p:cNvPr id="9" name="Espace réservé pour une image  8"/>
          <p:cNvSpPr>
            <a:spLocks noGrp="1"/>
          </p:cNvSpPr>
          <p:nvPr>
            <p:ph type="pic" sz="quarter" idx="10"/>
          </p:nvPr>
        </p:nvSpPr>
        <p:spPr>
          <a:xfrm>
            <a:off x="5184067" y="2363963"/>
            <a:ext cx="3564645" cy="2303587"/>
          </a:xfrm>
          <a:prstGeom prst="round1Rect">
            <a:avLst>
              <a:gd name="adj" fmla="val 6960"/>
            </a:avLst>
          </a:prstGeom>
          <a:solidFill>
            <a:schemeClr val="bg2"/>
          </a:solidFill>
        </p:spPr>
        <p:txBody>
          <a:bodyPr>
            <a:normAutofit/>
          </a:bodyPr>
          <a:lstStyle>
            <a:lvl1pPr>
              <a:lnSpc>
                <a:spcPct val="100000"/>
              </a:lnSpc>
              <a:spcBef>
                <a:spcPts val="0"/>
              </a:spcBef>
              <a:defRPr sz="1000" cap="none" baseline="0">
                <a:solidFill>
                  <a:schemeClr val="tx1"/>
                </a:solidFill>
              </a:defRPr>
            </a:lvl1pPr>
          </a:lstStyle>
          <a:p>
            <a:r>
              <a:rPr lang="fr-FR" smtClean="0"/>
              <a:t>Cliquez sur l'icône pour ajouter une image</a:t>
            </a:r>
            <a:endParaRPr lang="fr-FR" dirty="0"/>
          </a:p>
        </p:txBody>
      </p:sp>
      <p:sp>
        <p:nvSpPr>
          <p:cNvPr id="7" name="Rectangle 6">
            <a:hlinkClick r:id="rId3"/>
          </p:cNvPr>
          <p:cNvSpPr/>
          <p:nvPr userDrawn="1"/>
        </p:nvSpPr>
        <p:spPr>
          <a:xfrm>
            <a:off x="287524" y="4840002"/>
            <a:ext cx="190821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000" smtClean="0"/>
          </a:p>
        </p:txBody>
      </p:sp>
    </p:spTree>
    <p:extLst>
      <p:ext uri="{BB962C8B-B14F-4D97-AF65-F5344CB8AC3E}">
        <p14:creationId xmlns:p14="http://schemas.microsoft.com/office/powerpoint/2010/main" val="405720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91680" y="2175706"/>
            <a:ext cx="7057033" cy="473238"/>
          </a:xfrm>
        </p:spPr>
        <p:txBody>
          <a:bodyPr>
            <a:noAutofit/>
          </a:bodyPr>
          <a:lstStyle>
            <a:lvl1pPr>
              <a:defRPr sz="3000"/>
            </a:lvl1pPr>
          </a:lstStyle>
          <a:p>
            <a:r>
              <a:rPr lang="fr-FR" smtClean="0"/>
              <a:t>Modifiez le style du titre</a:t>
            </a:r>
            <a:endParaRPr lang="fr-FR" dirty="0"/>
          </a:p>
        </p:txBody>
      </p:sp>
      <p:sp>
        <p:nvSpPr>
          <p:cNvPr id="3" name="Espace réservé du contenu 2"/>
          <p:cNvSpPr>
            <a:spLocks noGrp="1"/>
          </p:cNvSpPr>
          <p:nvPr>
            <p:ph idx="1"/>
          </p:nvPr>
        </p:nvSpPr>
        <p:spPr>
          <a:xfrm>
            <a:off x="1979712" y="2859782"/>
            <a:ext cx="6769001" cy="1800199"/>
          </a:xfrm>
        </p:spPr>
        <p:txBody>
          <a:bodyPr/>
          <a:lstStyle>
            <a:lvl1pPr marL="144000" indent="-144000">
              <a:spcBef>
                <a:spcPts val="600"/>
              </a:spcBef>
              <a:buClr>
                <a:schemeClr val="tx2"/>
              </a:buClr>
              <a:buSzPct val="70000"/>
              <a:buFont typeface="Wingdings" panose="05000000000000000000" pitchFamily="2" charset="2"/>
              <a:buChar char="l"/>
              <a:defRPr sz="1400">
                <a:solidFill>
                  <a:schemeClr val="tx1"/>
                </a:solidFill>
              </a:defRPr>
            </a:lvl1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TITRE DE LA PRÉSENTATION</a:t>
            </a:r>
            <a:endParaRPr lang="fr-FR" dirty="0"/>
          </a:p>
        </p:txBody>
      </p:sp>
      <p:cxnSp>
        <p:nvCxnSpPr>
          <p:cNvPr id="8" name="Connecteur droit 7"/>
          <p:cNvCxnSpPr/>
          <p:nvPr userDrawn="1"/>
        </p:nvCxnSpPr>
        <p:spPr>
          <a:xfrm>
            <a:off x="1730736" y="2681896"/>
            <a:ext cx="10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2" hasCustomPrompt="1"/>
          </p:nvPr>
        </p:nvSpPr>
        <p:spPr>
          <a:xfrm>
            <a:off x="1547267" y="2868079"/>
            <a:ext cx="432445" cy="1799473"/>
          </a:xfrm>
        </p:spPr>
        <p:txBody>
          <a:bodyPr>
            <a:normAutofit/>
          </a:bodyPr>
          <a:lstStyle>
            <a:lvl1pPr algn="r">
              <a:lnSpc>
                <a:spcPct val="110000"/>
              </a:lnSpc>
              <a:spcBef>
                <a:spcPts val="600"/>
              </a:spcBef>
              <a:defRPr sz="1400" b="1"/>
            </a:lvl1pPr>
          </a:lstStyle>
          <a:p>
            <a:pPr lvl="0"/>
            <a:r>
              <a:rPr lang="fr-FR" dirty="0" smtClean="0"/>
              <a:t>00</a:t>
            </a:r>
            <a:endParaRPr lang="fr-FR" dirty="0"/>
          </a:p>
        </p:txBody>
      </p:sp>
    </p:spTree>
    <p:extLst>
      <p:ext uri="{BB962C8B-B14F-4D97-AF65-F5344CB8AC3E}">
        <p14:creationId xmlns:p14="http://schemas.microsoft.com/office/powerpoint/2010/main" val="225475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91980" y="2613916"/>
            <a:ext cx="4356732" cy="1754982"/>
          </a:xfrm>
        </p:spPr>
        <p:txBody>
          <a:bodyPr anchor="t">
            <a:normAutofit/>
          </a:bodyPr>
          <a:lstStyle>
            <a:lvl1pPr algn="l">
              <a:defRPr sz="2800" b="0" cap="all"/>
            </a:lvl1pPr>
          </a:lstStyle>
          <a:p>
            <a:r>
              <a:rPr lang="fr-FR" smtClean="0"/>
              <a:t>Modifiez le style du titre</a:t>
            </a:r>
            <a:endParaRPr lang="fr-FR" dirty="0"/>
          </a:p>
        </p:txBody>
      </p:sp>
      <p:sp>
        <p:nvSpPr>
          <p:cNvPr id="3" name="Espace réservé du texte 2"/>
          <p:cNvSpPr>
            <a:spLocks noGrp="1"/>
          </p:cNvSpPr>
          <p:nvPr>
            <p:ph type="body" idx="1" hasCustomPrompt="1"/>
          </p:nvPr>
        </p:nvSpPr>
        <p:spPr>
          <a:xfrm>
            <a:off x="4391980" y="1635646"/>
            <a:ext cx="4356732" cy="684076"/>
          </a:xfrm>
        </p:spPr>
        <p:txBody>
          <a:bodyPr anchor="b">
            <a:normAutofit/>
          </a:bodyPr>
          <a:lstStyle>
            <a:lvl1pPr marL="0" indent="0">
              <a:lnSpc>
                <a:spcPct val="100000"/>
              </a:lnSpc>
              <a:spcBef>
                <a:spcPts val="0"/>
              </a:spcBef>
              <a:buNone/>
              <a:defRPr sz="4200" b="1">
                <a:solidFill>
                  <a:schemeClr val="tx2"/>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00</a:t>
            </a:r>
          </a:p>
        </p:txBody>
      </p:sp>
      <p:sp>
        <p:nvSpPr>
          <p:cNvPr id="6" name="Espace réservé pour une image  8"/>
          <p:cNvSpPr>
            <a:spLocks noGrp="1"/>
          </p:cNvSpPr>
          <p:nvPr>
            <p:ph type="pic" sz="quarter" idx="12"/>
          </p:nvPr>
        </p:nvSpPr>
        <p:spPr>
          <a:xfrm>
            <a:off x="0" y="1727182"/>
            <a:ext cx="4139952" cy="2772308"/>
          </a:xfrm>
          <a:prstGeom prst="round1Rect">
            <a:avLst>
              <a:gd name="adj" fmla="val 6848"/>
            </a:avLst>
          </a:prstGeom>
          <a:solidFill>
            <a:schemeClr val="bg2"/>
          </a:solidFill>
        </p:spPr>
        <p:txBody>
          <a:bodyPr>
            <a:normAutofit/>
          </a:bodyPr>
          <a:lstStyle>
            <a:lvl1pPr>
              <a:lnSpc>
                <a:spcPct val="100000"/>
              </a:lnSpc>
              <a:spcBef>
                <a:spcPts val="0"/>
              </a:spcBef>
              <a:defRPr sz="1000" cap="none" baseline="0">
                <a:solidFill>
                  <a:schemeClr val="tx1"/>
                </a:solidFill>
              </a:defRPr>
            </a:lvl1pPr>
          </a:lstStyle>
          <a:p>
            <a:r>
              <a:rPr lang="fr-FR" smtClean="0"/>
              <a:t>Cliquez sur l'icône pour ajouter une image</a:t>
            </a:r>
            <a:endParaRPr lang="fr-FR" dirty="0"/>
          </a:p>
        </p:txBody>
      </p:sp>
      <p:cxnSp>
        <p:nvCxnSpPr>
          <p:cNvPr id="8" name="Connecteur droit 7"/>
          <p:cNvCxnSpPr/>
          <p:nvPr userDrawn="1"/>
        </p:nvCxnSpPr>
        <p:spPr>
          <a:xfrm>
            <a:off x="4450660" y="2391730"/>
            <a:ext cx="93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Espace réservé de la date 3"/>
          <p:cNvSpPr>
            <a:spLocks noGrp="1"/>
          </p:cNvSpPr>
          <p:nvPr>
            <p:ph type="dt" sz="half" idx="2"/>
          </p:nvPr>
        </p:nvSpPr>
        <p:spPr>
          <a:xfrm>
            <a:off x="8016008" y="4834626"/>
            <a:ext cx="432000" cy="76944"/>
          </a:xfrm>
          <a:prstGeom prst="rect">
            <a:avLst/>
          </a:prstGeom>
          <a:noFill/>
        </p:spPr>
        <p:txBody>
          <a:bodyPr wrap="none" lIns="0" tIns="0" rIns="0" bIns="0" rtlCol="0" anchor="b" anchorCtr="0">
            <a:noAutofit/>
          </a:bodyPr>
          <a:lstStyle>
            <a:lvl1pPr algn="ctr">
              <a:defRPr lang="fr-FR" sz="500" smtClean="0">
                <a:solidFill>
                  <a:schemeClr val="bg1"/>
                </a:solidFill>
              </a:defRPr>
            </a:lvl1pPr>
          </a:lstStyle>
          <a:p>
            <a:r>
              <a:rPr lang="fr-FR" smtClean="0"/>
              <a:t>JJ/MM/AAAA</a:t>
            </a:r>
            <a:endParaRPr lang="fr-FR"/>
          </a:p>
        </p:txBody>
      </p:sp>
      <p:sp>
        <p:nvSpPr>
          <p:cNvPr id="11" name="ZoneTexte 10"/>
          <p:cNvSpPr txBox="1"/>
          <p:nvPr userDrawn="1"/>
        </p:nvSpPr>
        <p:spPr>
          <a:xfrm>
            <a:off x="8460472" y="4834626"/>
            <a:ext cx="360000" cy="76944"/>
          </a:xfrm>
          <a:prstGeom prst="rect">
            <a:avLst/>
          </a:prstGeom>
          <a:noFill/>
        </p:spPr>
        <p:txBody>
          <a:bodyPr wrap="none" lIns="0" tIns="0" rIns="0" bIns="0" rtlCol="0" anchor="b" anchorCtr="0">
            <a:noAutofit/>
          </a:bodyPr>
          <a:lstStyle/>
          <a:p>
            <a:pPr algn="l"/>
            <a:r>
              <a:rPr lang="fr-FR" sz="500" dirty="0" smtClean="0">
                <a:solidFill>
                  <a:schemeClr val="bg1"/>
                </a:solidFill>
                <a:sym typeface="Symbol"/>
              </a:rPr>
              <a:t></a:t>
            </a:r>
            <a:r>
              <a:rPr lang="fr-FR" sz="500" dirty="0" smtClean="0">
                <a:solidFill>
                  <a:schemeClr val="bg1"/>
                </a:solidFill>
              </a:rPr>
              <a:t>  </a:t>
            </a:r>
            <a:r>
              <a:rPr lang="fr-FR" sz="500" b="1" dirty="0" smtClean="0">
                <a:solidFill>
                  <a:schemeClr val="bg1"/>
                </a:solidFill>
              </a:rPr>
              <a:t>PAGE </a:t>
            </a:r>
            <a:fld id="{7B41562F-EC7A-4AE4-BA35-A2227770BFFD}" type="slidenum">
              <a:rPr lang="fr-FR" sz="500" b="1" smtClean="0">
                <a:solidFill>
                  <a:schemeClr val="bg1"/>
                </a:solidFill>
              </a:rPr>
              <a:pPr algn="l"/>
              <a:t>‹N°›</a:t>
            </a:fld>
            <a:endParaRPr lang="fr-FR" sz="500" b="1" dirty="0">
              <a:solidFill>
                <a:schemeClr val="bg1"/>
              </a:solidFill>
            </a:endParaRPr>
          </a:p>
        </p:txBody>
      </p:sp>
      <p:sp>
        <p:nvSpPr>
          <p:cNvPr id="12" name="ZoneTexte 11"/>
          <p:cNvSpPr txBox="1"/>
          <p:nvPr userDrawn="1"/>
        </p:nvSpPr>
        <p:spPr>
          <a:xfrm>
            <a:off x="7948138" y="4834626"/>
            <a:ext cx="72000" cy="76944"/>
          </a:xfrm>
          <a:prstGeom prst="rect">
            <a:avLst/>
          </a:prstGeom>
          <a:noFill/>
        </p:spPr>
        <p:txBody>
          <a:bodyPr wrap="none" lIns="0" tIns="0" rIns="0" bIns="0" rtlCol="0" anchor="b" anchorCtr="0">
            <a:noAutofit/>
          </a:bodyPr>
          <a:lstStyle/>
          <a:p>
            <a:pPr algn="ctr"/>
            <a:r>
              <a:rPr lang="fr-FR" sz="500" dirty="0" smtClean="0">
                <a:solidFill>
                  <a:schemeClr val="bg1"/>
                </a:solidFill>
                <a:sym typeface="Symbol"/>
              </a:rPr>
              <a:t></a:t>
            </a:r>
            <a:endParaRPr lang="fr-FR" sz="500" b="1" dirty="0">
              <a:solidFill>
                <a:schemeClr val="bg1"/>
              </a:solidFill>
            </a:endParaRPr>
          </a:p>
        </p:txBody>
      </p:sp>
      <p:sp>
        <p:nvSpPr>
          <p:cNvPr id="14" name="Espace réservé du pied de page 13"/>
          <p:cNvSpPr>
            <a:spLocks noGrp="1"/>
          </p:cNvSpPr>
          <p:nvPr>
            <p:ph type="ftr" sz="quarter" idx="13"/>
          </p:nvPr>
        </p:nvSpPr>
        <p:spPr>
          <a:xfrm>
            <a:off x="4619294" y="4821812"/>
            <a:ext cx="3312368" cy="76944"/>
          </a:xfrm>
        </p:spPr>
        <p:txBody>
          <a:bodyPr/>
          <a:lstStyle>
            <a:lvl1pPr>
              <a:defRPr>
                <a:solidFill>
                  <a:schemeClr val="bg1"/>
                </a:solidFill>
              </a:defRPr>
            </a:lvl1pPr>
          </a:lstStyle>
          <a:p>
            <a:pPr algn="r"/>
            <a:r>
              <a:rPr lang="fr-FR" smtClean="0"/>
              <a:t>TITRE DE LA PRÉSENTATION</a:t>
            </a:r>
            <a:endParaRPr lang="fr-FR" dirty="0"/>
          </a:p>
        </p:txBody>
      </p:sp>
    </p:spTree>
    <p:extLst>
      <p:ext uri="{BB962C8B-B14F-4D97-AF65-F5344CB8AC3E}">
        <p14:creationId xmlns:p14="http://schemas.microsoft.com/office/powerpoint/2010/main" val="8906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TITRE DE LA PRÉSENTATION</a:t>
            </a:r>
            <a:endParaRPr lang="fr-FR" dirty="0"/>
          </a:p>
        </p:txBody>
      </p:sp>
    </p:spTree>
    <p:extLst>
      <p:ext uri="{BB962C8B-B14F-4D97-AF65-F5344CB8AC3E}">
        <p14:creationId xmlns:p14="http://schemas.microsoft.com/office/powerpoint/2010/main" val="19848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436096" y="950914"/>
            <a:ext cx="3312616" cy="3708400"/>
          </a:xfrm>
        </p:spPr>
        <p:txBody>
          <a:bodyPr/>
          <a:lstStyle>
            <a:lvl1pPr>
              <a:lnSpc>
                <a:spcPct val="100000"/>
              </a:lnSpc>
              <a:defRPr sz="1000" b="1"/>
            </a:lvl1pPr>
            <a:lvl2pPr>
              <a:lnSpc>
                <a:spcPct val="130000"/>
              </a:lnSpc>
              <a:defRPr sz="800"/>
            </a:lvl2pPr>
            <a:lvl3pPr>
              <a:lnSpc>
                <a:spcPct val="120000"/>
              </a:lnSpc>
              <a:defRPr sz="800"/>
            </a:lvl3pPr>
            <a:lvl4pPr>
              <a:lnSpc>
                <a:spcPct val="130000"/>
              </a:lnSpc>
              <a:spcBef>
                <a:spcPts val="900"/>
              </a:spcBef>
              <a:defRPr sz="800"/>
            </a:lvl4pPr>
            <a:lvl5pPr>
              <a:defRPr sz="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TITRE DE LA PRÉSENTATION</a:t>
            </a:r>
            <a:endParaRPr lang="fr-FR" dirty="0"/>
          </a:p>
        </p:txBody>
      </p:sp>
      <p:sp>
        <p:nvSpPr>
          <p:cNvPr id="6" name="Espace réservé pour une image  8"/>
          <p:cNvSpPr>
            <a:spLocks noGrp="1"/>
          </p:cNvSpPr>
          <p:nvPr>
            <p:ph type="pic" sz="quarter" idx="12"/>
          </p:nvPr>
        </p:nvSpPr>
        <p:spPr>
          <a:xfrm>
            <a:off x="0" y="950913"/>
            <a:ext cx="5184068" cy="3060997"/>
          </a:xfrm>
          <a:prstGeom prst="round1Rect">
            <a:avLst>
              <a:gd name="adj" fmla="val 7175"/>
            </a:avLst>
          </a:prstGeom>
          <a:solidFill>
            <a:schemeClr val="bg2"/>
          </a:solidFill>
        </p:spPr>
        <p:txBody>
          <a:bodyPr>
            <a:normAutofit/>
          </a:bodyPr>
          <a:lstStyle>
            <a:lvl1pPr>
              <a:lnSpc>
                <a:spcPct val="100000"/>
              </a:lnSpc>
              <a:spcBef>
                <a:spcPts val="0"/>
              </a:spcBef>
              <a:defRPr sz="1000" cap="none" baseline="0">
                <a:solidFill>
                  <a:schemeClr val="tx1"/>
                </a:solidFill>
              </a:defRPr>
            </a:lvl1pPr>
          </a:lstStyle>
          <a:p>
            <a:r>
              <a:rPr lang="fr-FR" smtClean="0"/>
              <a:t>Cliquez sur l'icône pour ajouter une image</a:t>
            </a:r>
            <a:endParaRPr lang="fr-FR" dirty="0"/>
          </a:p>
        </p:txBody>
      </p:sp>
      <p:sp>
        <p:nvSpPr>
          <p:cNvPr id="9" name="Espace réservé du texte 8"/>
          <p:cNvSpPr>
            <a:spLocks noGrp="1"/>
          </p:cNvSpPr>
          <p:nvPr>
            <p:ph type="body" sz="quarter" idx="13"/>
          </p:nvPr>
        </p:nvSpPr>
        <p:spPr>
          <a:xfrm>
            <a:off x="3024000" y="4083918"/>
            <a:ext cx="2160687" cy="575395"/>
          </a:xfrm>
        </p:spPr>
        <p:txBody>
          <a:bodyPr>
            <a:noAutofit/>
          </a:bodyPr>
          <a:lstStyle>
            <a:lvl1pPr algn="r">
              <a:spcBef>
                <a:spcPts val="0"/>
              </a:spcBef>
              <a:buFontTx/>
              <a:buNone/>
              <a:defRPr sz="800" b="1" cap="none">
                <a:solidFill>
                  <a:schemeClr val="tx1"/>
                </a:solidFill>
              </a:defRPr>
            </a:lvl1pPr>
            <a:lvl2pPr algn="r">
              <a:lnSpc>
                <a:spcPct val="90000"/>
              </a:lnSpc>
              <a:spcBef>
                <a:spcPts val="400"/>
              </a:spcBef>
              <a:buFontTx/>
              <a:buNone/>
              <a:defRPr sz="600" b="1" cap="all" baseline="0">
                <a:solidFill>
                  <a:schemeClr val="tx2"/>
                </a:solidFill>
              </a:defRPr>
            </a:lvl2pPr>
            <a:lvl3pPr algn="r">
              <a:spcBef>
                <a:spcPts val="0"/>
              </a:spcBef>
              <a:buFontTx/>
              <a:buNone/>
              <a:defRPr sz="800" cap="none">
                <a:solidFill>
                  <a:schemeClr val="tx1"/>
                </a:solidFill>
              </a:defRPr>
            </a:lvl3pPr>
            <a:lvl4pPr algn="r">
              <a:spcBef>
                <a:spcPts val="0"/>
              </a:spcBef>
              <a:buFontTx/>
              <a:buNone/>
              <a:defRPr sz="800" cap="none">
                <a:solidFill>
                  <a:schemeClr val="tx1"/>
                </a:solidFill>
              </a:defRPr>
            </a:lvl4pPr>
            <a:lvl5pPr marL="0" indent="0" algn="r">
              <a:spcBef>
                <a:spcPts val="0"/>
              </a:spcBef>
              <a:buFontTx/>
              <a:buNone/>
              <a:defRPr sz="800" cap="none">
                <a:solidFill>
                  <a:schemeClr val="tx1"/>
                </a:solidFill>
              </a:defRPr>
            </a:lvl5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78271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435599" y="950914"/>
            <a:ext cx="3313113" cy="3708400"/>
          </a:xfrm>
        </p:spPr>
        <p:txBody>
          <a:bodyPr/>
          <a:lstStyle>
            <a:lvl1pPr>
              <a:lnSpc>
                <a:spcPct val="100000"/>
              </a:lnSpc>
              <a:defRPr sz="1000" b="1"/>
            </a:lvl1pPr>
            <a:lvl2pPr>
              <a:lnSpc>
                <a:spcPct val="130000"/>
              </a:lnSpc>
              <a:defRPr sz="800"/>
            </a:lvl2pPr>
            <a:lvl3pPr>
              <a:lnSpc>
                <a:spcPct val="120000"/>
              </a:lnSpc>
              <a:defRPr sz="800"/>
            </a:lvl3pPr>
            <a:lvl4pPr>
              <a:lnSpc>
                <a:spcPct val="130000"/>
              </a:lnSpc>
              <a:spcBef>
                <a:spcPts val="900"/>
              </a:spcBef>
              <a:defRPr sz="800"/>
            </a:lvl4pPr>
            <a:lvl5pPr>
              <a:defRPr sz="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7" name="Espace réservé du pied de page 6"/>
          <p:cNvSpPr>
            <a:spLocks noGrp="1"/>
          </p:cNvSpPr>
          <p:nvPr>
            <p:ph type="ftr" sz="quarter" idx="11"/>
          </p:nvPr>
        </p:nvSpPr>
        <p:spPr/>
        <p:txBody>
          <a:bodyPr/>
          <a:lstStyle>
            <a:lvl1pPr algn="r">
              <a:defRPr/>
            </a:lvl1pPr>
          </a:lstStyle>
          <a:p>
            <a:r>
              <a:rPr lang="fr-FR" smtClean="0"/>
              <a:t>TITRE DE LA PRÉSENTATION</a:t>
            </a:r>
            <a:endParaRPr lang="fr-FR" dirty="0"/>
          </a:p>
        </p:txBody>
      </p:sp>
      <p:sp>
        <p:nvSpPr>
          <p:cNvPr id="9" name="Espace réservé du texte 8"/>
          <p:cNvSpPr>
            <a:spLocks noGrp="1"/>
          </p:cNvSpPr>
          <p:nvPr>
            <p:ph type="body" sz="quarter" idx="13"/>
          </p:nvPr>
        </p:nvSpPr>
        <p:spPr>
          <a:xfrm>
            <a:off x="3023381" y="4083918"/>
            <a:ext cx="2160687" cy="575395"/>
          </a:xfrm>
        </p:spPr>
        <p:txBody>
          <a:bodyPr>
            <a:noAutofit/>
          </a:bodyPr>
          <a:lstStyle>
            <a:lvl1pPr algn="r">
              <a:spcBef>
                <a:spcPts val="0"/>
              </a:spcBef>
              <a:buFontTx/>
              <a:buNone/>
              <a:defRPr sz="800" b="1" cap="none">
                <a:solidFill>
                  <a:schemeClr val="tx1"/>
                </a:solidFill>
              </a:defRPr>
            </a:lvl1pPr>
            <a:lvl2pPr algn="r">
              <a:lnSpc>
                <a:spcPct val="90000"/>
              </a:lnSpc>
              <a:spcBef>
                <a:spcPts val="400"/>
              </a:spcBef>
              <a:buFontTx/>
              <a:buNone/>
              <a:defRPr sz="600" cap="all" baseline="0">
                <a:solidFill>
                  <a:schemeClr val="tx2"/>
                </a:solidFill>
              </a:defRPr>
            </a:lvl2pPr>
            <a:lvl3pPr algn="r">
              <a:spcBef>
                <a:spcPts val="0"/>
              </a:spcBef>
              <a:buFontTx/>
              <a:buNone/>
              <a:defRPr sz="800" cap="none">
                <a:solidFill>
                  <a:schemeClr val="tx1"/>
                </a:solidFill>
              </a:defRPr>
            </a:lvl3pPr>
            <a:lvl4pPr algn="r">
              <a:spcBef>
                <a:spcPts val="0"/>
              </a:spcBef>
              <a:buFontTx/>
              <a:buNone/>
              <a:defRPr sz="800" cap="none">
                <a:solidFill>
                  <a:schemeClr val="tx1"/>
                </a:solidFill>
              </a:defRPr>
            </a:lvl4pPr>
            <a:lvl5pPr marL="0" indent="0" algn="r">
              <a:spcBef>
                <a:spcPts val="0"/>
              </a:spcBef>
              <a:buFontTx/>
              <a:buNone/>
              <a:defRPr sz="800" cap="none">
                <a:solidFill>
                  <a:schemeClr val="tx1"/>
                </a:solidFill>
              </a:defRPr>
            </a:lvl5pPr>
          </a:lstStyle>
          <a:p>
            <a:pPr lvl="0"/>
            <a:r>
              <a:rPr lang="fr-FR" smtClean="0"/>
              <a:t>Modifiez les styles du texte du masque</a:t>
            </a:r>
          </a:p>
          <a:p>
            <a:pPr lvl="1"/>
            <a:r>
              <a:rPr lang="fr-FR" smtClean="0"/>
              <a:t>Deuxième niveau</a:t>
            </a:r>
          </a:p>
        </p:txBody>
      </p:sp>
      <p:sp>
        <p:nvSpPr>
          <p:cNvPr id="5" name="Arrondir un rectangle à un seul coin 4"/>
          <p:cNvSpPr/>
          <p:nvPr userDrawn="1"/>
        </p:nvSpPr>
        <p:spPr>
          <a:xfrm>
            <a:off x="0" y="950913"/>
            <a:ext cx="5184068" cy="3060997"/>
          </a:xfrm>
          <a:prstGeom prst="round1Rect">
            <a:avLst>
              <a:gd name="adj" fmla="val 82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094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JJ/MM/AAAA</a:t>
            </a:r>
            <a:endParaRPr lang="fr-FR"/>
          </a:p>
        </p:txBody>
      </p:sp>
      <p:sp>
        <p:nvSpPr>
          <p:cNvPr id="4" name="Espace réservé du pied de page 3"/>
          <p:cNvSpPr>
            <a:spLocks noGrp="1"/>
          </p:cNvSpPr>
          <p:nvPr>
            <p:ph type="ftr" sz="quarter" idx="11"/>
          </p:nvPr>
        </p:nvSpPr>
        <p:spPr/>
        <p:txBody>
          <a:bodyPr/>
          <a:lstStyle/>
          <a:p>
            <a:pPr algn="r"/>
            <a:r>
              <a:rPr lang="fr-FR" smtClean="0"/>
              <a:t>TITRE DE LA PRÉSENTATION</a:t>
            </a:r>
            <a:endParaRPr lang="fr-FR" dirty="0"/>
          </a:p>
        </p:txBody>
      </p:sp>
    </p:spTree>
    <p:extLst>
      <p:ext uri="{BB962C8B-B14F-4D97-AF65-F5344CB8AC3E}">
        <p14:creationId xmlns:p14="http://schemas.microsoft.com/office/powerpoint/2010/main" val="38926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ô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a:xfrm>
            <a:off x="1763713" y="3629241"/>
            <a:ext cx="2808287" cy="863600"/>
          </a:xfrm>
        </p:spPr>
        <p:txBody>
          <a:bodyPr>
            <a:normAutofit/>
          </a:bodyPr>
          <a:lstStyle>
            <a:lvl1pPr marL="0" indent="0">
              <a:lnSpc>
                <a:spcPct val="100000"/>
              </a:lnSpc>
              <a:spcBef>
                <a:spcPts val="0"/>
              </a:spcBef>
              <a:buFontTx/>
              <a:buNone/>
              <a:defRPr sz="800" cap="none" baseline="0">
                <a:solidFill>
                  <a:schemeClr val="tx1"/>
                </a:solidFill>
              </a:defRPr>
            </a:lvl1pPr>
            <a:lvl2pPr marL="0" indent="0">
              <a:lnSpc>
                <a:spcPct val="100000"/>
              </a:lnSpc>
              <a:spcBef>
                <a:spcPts val="300"/>
              </a:spcBef>
              <a:buFontTx/>
              <a:buNone/>
              <a:defRPr sz="600">
                <a:solidFill>
                  <a:schemeClr val="tx2"/>
                </a:solidFill>
              </a:defRPr>
            </a:lvl2pPr>
            <a:lvl3pPr marL="0" indent="0">
              <a:lnSpc>
                <a:spcPct val="100000"/>
              </a:lnSpc>
              <a:spcBef>
                <a:spcPts val="300"/>
              </a:spcBef>
              <a:buFontTx/>
              <a:buNone/>
              <a:defRPr sz="600"/>
            </a:lvl3pPr>
            <a:lvl4pPr marL="0" indent="0">
              <a:lnSpc>
                <a:spcPct val="100000"/>
              </a:lnSpc>
              <a:spcBef>
                <a:spcPts val="600"/>
              </a:spcBef>
              <a:buFontTx/>
              <a:buNone/>
              <a:defRPr sz="600" cap="all" baseline="0"/>
            </a:lvl4pPr>
            <a:lvl5pPr marL="0" indent="0">
              <a:lnSpc>
                <a:spcPct val="100000"/>
              </a:lnSpc>
              <a:spcBef>
                <a:spcPts val="300"/>
              </a:spcBef>
              <a:buFontTx/>
              <a:buNone/>
              <a:defRPr sz="600" b="1" cap="all" baseline="0">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Rectangle 1">
            <a:hlinkClick r:id="rId3"/>
          </p:cNvPr>
          <p:cNvSpPr/>
          <p:nvPr userDrawn="1"/>
        </p:nvSpPr>
        <p:spPr>
          <a:xfrm>
            <a:off x="287524" y="4840002"/>
            <a:ext cx="190821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000" smtClean="0"/>
          </a:p>
        </p:txBody>
      </p:sp>
    </p:spTree>
    <p:extLst>
      <p:ext uri="{BB962C8B-B14F-4D97-AF65-F5344CB8AC3E}">
        <p14:creationId xmlns:p14="http://schemas.microsoft.com/office/powerpoint/2010/main" val="409567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79487" y="107002"/>
            <a:ext cx="7769223" cy="540060"/>
          </a:xfrm>
          <a:prstGeom prst="rect">
            <a:avLst/>
          </a:prstGeom>
        </p:spPr>
        <p:txBody>
          <a:bodyPr vert="horz" lIns="36000" tIns="0" rIns="36000" bIns="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979487" y="950913"/>
            <a:ext cx="7769225" cy="3709068"/>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016008" y="4821812"/>
            <a:ext cx="432000" cy="76944"/>
          </a:xfrm>
          <a:prstGeom prst="rect">
            <a:avLst/>
          </a:prstGeom>
          <a:noFill/>
        </p:spPr>
        <p:txBody>
          <a:bodyPr wrap="none" lIns="0" tIns="0" rIns="0" bIns="0" rtlCol="0" anchor="b" anchorCtr="0">
            <a:noAutofit/>
          </a:bodyPr>
          <a:lstStyle>
            <a:lvl1pPr algn="ctr">
              <a:defRPr lang="fr-FR" sz="500" smtClean="0">
                <a:solidFill>
                  <a:schemeClr val="tx2"/>
                </a:solidFill>
              </a:defRPr>
            </a:lvl1pPr>
          </a:lstStyle>
          <a:p>
            <a:r>
              <a:rPr lang="fr-FR" smtClean="0"/>
              <a:t>JJ/MM/AAAA</a:t>
            </a:r>
            <a:endParaRPr lang="fr-FR"/>
          </a:p>
        </p:txBody>
      </p:sp>
      <p:sp>
        <p:nvSpPr>
          <p:cNvPr id="5" name="Espace réservé du pied de page 4"/>
          <p:cNvSpPr>
            <a:spLocks noGrp="1"/>
          </p:cNvSpPr>
          <p:nvPr>
            <p:ph type="ftr" sz="quarter" idx="3"/>
          </p:nvPr>
        </p:nvSpPr>
        <p:spPr>
          <a:xfrm>
            <a:off x="4619294" y="4821812"/>
            <a:ext cx="3312368" cy="76944"/>
          </a:xfrm>
          <a:prstGeom prst="rect">
            <a:avLst/>
          </a:prstGeom>
          <a:noFill/>
        </p:spPr>
        <p:txBody>
          <a:bodyPr wrap="none" lIns="0" tIns="0" rIns="0" bIns="0" rtlCol="0" anchor="b" anchorCtr="0">
            <a:noAutofit/>
          </a:bodyPr>
          <a:lstStyle>
            <a:lvl1pPr>
              <a:defRPr lang="fr-FR" sz="500">
                <a:solidFill>
                  <a:schemeClr val="tx2"/>
                </a:solidFill>
              </a:defRPr>
            </a:lvl1pPr>
          </a:lstStyle>
          <a:p>
            <a:pPr algn="r"/>
            <a:r>
              <a:rPr lang="fr-FR" smtClean="0"/>
              <a:t>TITRE DE LA PRÉSENTATION</a:t>
            </a:r>
            <a:endParaRPr lang="fr-FR" dirty="0"/>
          </a:p>
        </p:txBody>
      </p:sp>
      <p:sp>
        <p:nvSpPr>
          <p:cNvPr id="8" name="ZoneTexte 7"/>
          <p:cNvSpPr txBox="1"/>
          <p:nvPr/>
        </p:nvSpPr>
        <p:spPr>
          <a:xfrm>
            <a:off x="8460472" y="4821812"/>
            <a:ext cx="360000" cy="76944"/>
          </a:xfrm>
          <a:prstGeom prst="rect">
            <a:avLst/>
          </a:prstGeom>
          <a:noFill/>
        </p:spPr>
        <p:txBody>
          <a:bodyPr wrap="none" lIns="0" tIns="0" rIns="0" bIns="0" rtlCol="0" anchor="b" anchorCtr="0">
            <a:noAutofit/>
          </a:bodyPr>
          <a:lstStyle/>
          <a:p>
            <a:pPr algn="l"/>
            <a:r>
              <a:rPr lang="fr-FR" sz="500" dirty="0" smtClean="0">
                <a:solidFill>
                  <a:schemeClr val="tx2"/>
                </a:solidFill>
                <a:sym typeface="Symbol"/>
              </a:rPr>
              <a:t></a:t>
            </a:r>
            <a:r>
              <a:rPr lang="fr-FR" sz="500" dirty="0" smtClean="0">
                <a:solidFill>
                  <a:schemeClr val="tx2"/>
                </a:solidFill>
              </a:rPr>
              <a:t>  </a:t>
            </a:r>
            <a:r>
              <a:rPr lang="fr-FR" sz="500" b="1" dirty="0" smtClean="0">
                <a:solidFill>
                  <a:schemeClr val="tx2"/>
                </a:solidFill>
              </a:rPr>
              <a:t>PAGE </a:t>
            </a:r>
            <a:fld id="{7B41562F-EC7A-4AE4-BA35-A2227770BFFD}" type="slidenum">
              <a:rPr lang="fr-FR" sz="500" b="1" smtClean="0">
                <a:solidFill>
                  <a:schemeClr val="tx2"/>
                </a:solidFill>
              </a:rPr>
              <a:pPr algn="l"/>
              <a:t>‹N°›</a:t>
            </a:fld>
            <a:endParaRPr lang="fr-FR" sz="500" b="1" dirty="0">
              <a:solidFill>
                <a:schemeClr val="tx2"/>
              </a:solidFill>
            </a:endParaRPr>
          </a:p>
        </p:txBody>
      </p:sp>
      <p:sp>
        <p:nvSpPr>
          <p:cNvPr id="9" name="ZoneTexte 8"/>
          <p:cNvSpPr txBox="1"/>
          <p:nvPr/>
        </p:nvSpPr>
        <p:spPr>
          <a:xfrm>
            <a:off x="7948138" y="4821812"/>
            <a:ext cx="72000" cy="76944"/>
          </a:xfrm>
          <a:prstGeom prst="rect">
            <a:avLst/>
          </a:prstGeom>
          <a:noFill/>
        </p:spPr>
        <p:txBody>
          <a:bodyPr wrap="none" lIns="0" tIns="0" rIns="0" bIns="0" rtlCol="0" anchor="b" anchorCtr="0">
            <a:noAutofit/>
          </a:bodyPr>
          <a:lstStyle/>
          <a:p>
            <a:pPr algn="ctr"/>
            <a:r>
              <a:rPr lang="fr-FR" sz="500" dirty="0" smtClean="0">
                <a:solidFill>
                  <a:schemeClr val="tx2"/>
                </a:solidFill>
                <a:sym typeface="Symbol"/>
              </a:rPr>
              <a:t></a:t>
            </a:r>
            <a:endParaRPr lang="fr-FR" sz="500" b="1" dirty="0">
              <a:solidFill>
                <a:schemeClr val="tx2"/>
              </a:solidFill>
            </a:endParaRPr>
          </a:p>
        </p:txBody>
      </p:sp>
    </p:spTree>
    <p:extLst>
      <p:ext uri="{BB962C8B-B14F-4D97-AF65-F5344CB8AC3E}">
        <p14:creationId xmlns:p14="http://schemas.microsoft.com/office/powerpoint/2010/main" val="138780411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3" r:id="rId5"/>
    <p:sldLayoutId id="2147483654" r:id="rId6"/>
    <p:sldLayoutId id="2147483655" r:id="rId7"/>
    <p:sldLayoutId id="2147483656" r:id="rId8"/>
  </p:sldLayoutIdLst>
  <p:hf sldNum="0" hdr="0"/>
  <p:txStyles>
    <p:titleStyle>
      <a:lvl1pPr algn="l" defTabSz="914400" rtl="0" eaLnBrk="1" latinLnBrk="0" hangingPunct="1">
        <a:lnSpc>
          <a:spcPct val="90000"/>
        </a:lnSpc>
        <a:spcBef>
          <a:spcPct val="0"/>
        </a:spcBef>
        <a:buNone/>
        <a:defRPr sz="1500" b="1"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Tx/>
        <a:buNone/>
        <a:defRPr sz="1200" b="0" kern="1200" cap="all" baseline="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1000" b="1" kern="1200" cap="all" baseline="0">
          <a:solidFill>
            <a:schemeClr val="tx1"/>
          </a:solidFill>
          <a:latin typeface="+mn-lt"/>
          <a:ea typeface="+mn-ea"/>
          <a:cs typeface="+mn-cs"/>
        </a:defRPr>
      </a:lvl2pPr>
      <a:lvl3pPr marL="0" indent="0" algn="l" defTabSz="914400" rtl="0" eaLnBrk="1" latinLnBrk="0" hangingPunct="1">
        <a:lnSpc>
          <a:spcPct val="110000"/>
        </a:lnSpc>
        <a:spcBef>
          <a:spcPts val="600"/>
        </a:spcBef>
        <a:buFontTx/>
        <a:buNone/>
        <a:defRPr sz="1000" b="1" kern="1200">
          <a:solidFill>
            <a:schemeClr val="tx1"/>
          </a:solidFill>
          <a:latin typeface="+mn-lt"/>
          <a:ea typeface="+mn-ea"/>
          <a:cs typeface="+mn-cs"/>
        </a:defRPr>
      </a:lvl3pPr>
      <a:lvl4pPr marL="0" indent="0" algn="l" defTabSz="914400" rtl="0" eaLnBrk="1" latinLnBrk="0" hangingPunct="1">
        <a:lnSpc>
          <a:spcPct val="110000"/>
        </a:lnSpc>
        <a:spcBef>
          <a:spcPts val="600"/>
        </a:spcBef>
        <a:buFontTx/>
        <a:buNone/>
        <a:defRPr sz="1000" kern="1200">
          <a:solidFill>
            <a:schemeClr val="tx1"/>
          </a:solidFill>
          <a:latin typeface="+mn-lt"/>
          <a:ea typeface="+mn-ea"/>
          <a:cs typeface="+mn-cs"/>
        </a:defRPr>
      </a:lvl4pPr>
      <a:lvl5pPr marL="144000" indent="-144000" algn="l" defTabSz="914400" rtl="0" eaLnBrk="1" latinLnBrk="0" hangingPunct="1">
        <a:lnSpc>
          <a:spcPct val="110000"/>
        </a:lnSpc>
        <a:spcBef>
          <a:spcPts val="300"/>
        </a:spcBef>
        <a:buClr>
          <a:schemeClr val="tx2"/>
        </a:buClr>
        <a:buSzPct val="90000"/>
        <a:buFont typeface="Wingdings" panose="05000000000000000000" pitchFamily="2" charset="2"/>
        <a:buChar char="l"/>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5686"/>
            <a:ext cx="9144000" cy="2664296"/>
          </a:xfrm>
          <a:prstGeom prst="rect">
            <a:avLst/>
          </a:prstGeom>
        </p:spPr>
      </p:pic>
    </p:spTree>
    <p:extLst>
      <p:ext uri="{BB962C8B-B14F-4D97-AF65-F5344CB8AC3E}">
        <p14:creationId xmlns:p14="http://schemas.microsoft.com/office/powerpoint/2010/main" val="388895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9487" y="771550"/>
            <a:ext cx="7769225" cy="3960440"/>
          </a:xfrm>
        </p:spPr>
        <p:txBody>
          <a:bodyPr>
            <a:normAutofit fontScale="77500" lnSpcReduction="20000"/>
          </a:bodyPr>
          <a:lstStyle/>
          <a:p>
            <a:r>
              <a:rPr lang="fr-FR" sz="1500" b="1" u="sng" dirty="0" smtClean="0">
                <a:solidFill>
                  <a:schemeClr val="tx1"/>
                </a:solidFill>
                <a:latin typeface="Calibri" pitchFamily="34" charset="0"/>
              </a:rPr>
              <a:t>2. La facilite d’</a:t>
            </a:r>
            <a:r>
              <a:rPr lang="fr-FR" sz="1500" b="1" u="sng" dirty="0" err="1" smtClean="0">
                <a:solidFill>
                  <a:schemeClr val="tx1"/>
                </a:solidFill>
                <a:latin typeface="Calibri" pitchFamily="34" charset="0"/>
              </a:rPr>
              <a:t>acces</a:t>
            </a:r>
            <a:r>
              <a:rPr lang="fr-FR" sz="1500" b="1" u="sng" dirty="0" smtClean="0">
                <a:solidFill>
                  <a:schemeClr val="tx1"/>
                </a:solidFill>
                <a:latin typeface="Calibri" pitchFamily="34" charset="0"/>
              </a:rPr>
              <a:t> a un logement d’urgence</a:t>
            </a:r>
          </a:p>
          <a:p>
            <a:pPr>
              <a:buFont typeface="Arial" pitchFamily="34" charset="0"/>
              <a:buChar char="•"/>
            </a:pPr>
            <a:r>
              <a:rPr lang="fr-FR" sz="1500" dirty="0" smtClean="0">
                <a:solidFill>
                  <a:schemeClr val="tx1"/>
                </a:solidFill>
                <a:latin typeface="Calibri" pitchFamily="34" charset="0"/>
              </a:rPr>
              <a:t>Les services de l'Etat dans le département, chargés de mettre en œuvre la politique d'accès au logement des personnes sans domicile ou éprouvant des difficultés particulières à se loger, doivent assurer le pilotage effectif des services intégrés d'accueil et d'orientation (SIAO). </a:t>
            </a:r>
          </a:p>
          <a:p>
            <a:pPr>
              <a:buFont typeface="Arial" pitchFamily="34" charset="0"/>
              <a:buChar char="•"/>
            </a:pPr>
            <a:r>
              <a:rPr lang="fr-FR" sz="1500" dirty="0" smtClean="0">
                <a:solidFill>
                  <a:schemeClr val="tx1"/>
                </a:solidFill>
                <a:latin typeface="Calibri" pitchFamily="34" charset="0"/>
              </a:rPr>
              <a:t> C’est ainsi qu’une circulaire interministérielle du 12 avril 2013, A MIS en place un modèle-type de convention conclue entre les SIAO et les associations gestionnaires des centres d’hébergement d’urgence ou d’hébergement dédiés aux femmes.</a:t>
            </a:r>
          </a:p>
          <a:p>
            <a:pPr>
              <a:buFont typeface="Arial" pitchFamily="34" charset="0"/>
              <a:buChar char="•"/>
            </a:pPr>
            <a:r>
              <a:rPr lang="fr-FR" sz="1500" dirty="0" smtClean="0">
                <a:solidFill>
                  <a:schemeClr val="tx1"/>
                </a:solidFill>
                <a:latin typeface="Calibri" pitchFamily="34" charset="0"/>
              </a:rPr>
              <a:t> LA CIRCULAIRE INSISTE sur la facilitation du parcours pour obtenir un logement pour les femmes victimes de violences.</a:t>
            </a:r>
          </a:p>
          <a:p>
            <a:pPr>
              <a:buFont typeface="Arial" pitchFamily="34" charset="0"/>
              <a:buChar char="•"/>
            </a:pPr>
            <a:r>
              <a:rPr lang="fr-FR" sz="1500" dirty="0" smtClean="0">
                <a:solidFill>
                  <a:schemeClr val="tx1"/>
                </a:solidFill>
                <a:latin typeface="Calibri" pitchFamily="34" charset="0"/>
              </a:rPr>
              <a:t> La circulaire affirme que « </a:t>
            </a:r>
            <a:r>
              <a:rPr lang="fr-FR" sz="1500" i="1" dirty="0" smtClean="0">
                <a:solidFill>
                  <a:schemeClr val="tx1"/>
                </a:solidFill>
                <a:latin typeface="Calibri" pitchFamily="34" charset="0"/>
              </a:rPr>
              <a:t>la mobilisation de tous les acteurs est nécessaire dans le double objectif d'assurer la mise en sécurité des femmes victimes de violences et d'améliorer la fluidité de leur parcours afin d'assurer un accès le plus rapide possible à une solution de logement adaptée à la situation de la personne </a:t>
            </a:r>
            <a:r>
              <a:rPr lang="fr-FR" sz="1500" dirty="0" smtClean="0">
                <a:solidFill>
                  <a:schemeClr val="tx1"/>
                </a:solidFill>
                <a:latin typeface="Calibri" pitchFamily="34" charset="0"/>
              </a:rPr>
              <a:t>».</a:t>
            </a:r>
          </a:p>
          <a:p>
            <a:pPr>
              <a:buFont typeface="Arial" pitchFamily="34" charset="0"/>
              <a:buChar char="•"/>
            </a:pPr>
            <a:r>
              <a:rPr lang="fr-FR" sz="1500" dirty="0" smtClean="0">
                <a:solidFill>
                  <a:schemeClr val="tx1"/>
                </a:solidFill>
                <a:latin typeface="Calibri" pitchFamily="34" charset="0"/>
              </a:rPr>
              <a:t> Ce partenariat entre l’Etat et les associations s’occupant d’héberger les femmes victimes de violences permet d’agir de manière plus efficace dans la prise en charge des victimes souhaitant quitter un domicile familial violent.</a:t>
            </a:r>
            <a:r>
              <a:rPr lang="fr-FR" sz="1400" dirty="0" smtClean="0">
                <a:solidFill>
                  <a:schemeClr val="tx1"/>
                </a:solidFill>
                <a:latin typeface="Calibri" pitchFamily="34" charset="0"/>
              </a:rPr>
              <a:t/>
            </a:r>
            <a:br>
              <a:rPr lang="fr-FR" sz="1400" dirty="0" smtClean="0">
                <a:solidFill>
                  <a:schemeClr val="tx1"/>
                </a:solidFill>
                <a:latin typeface="Calibri" pitchFamily="34" charset="0"/>
              </a:rPr>
            </a:br>
            <a:endParaRPr lang="fr-FR" sz="1400" dirty="0" smtClean="0">
              <a:solidFill>
                <a:schemeClr val="tx1"/>
              </a:solidFill>
              <a:latin typeface="Calibri" pitchFamily="34" charset="0"/>
            </a:endParaRPr>
          </a:p>
          <a:p>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
        <p:nvSpPr>
          <p:cNvPr id="6" name="Titre 5"/>
          <p:cNvSpPr>
            <a:spLocks noGrp="1"/>
          </p:cNvSpPr>
          <p:nvPr>
            <p:ph type="title"/>
          </p:nvPr>
        </p:nvSpPr>
        <p:spPr/>
        <p:txBody>
          <a:bodyPr/>
          <a:lstStyle/>
          <a:p>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1100" u="sng" dirty="0">
              <a:latin typeface="Calibri" pitchFamily="34" charset="0"/>
            </a:endParaRPr>
          </a:p>
        </p:txBody>
      </p:sp>
      <p:sp>
        <p:nvSpPr>
          <p:cNvPr id="3" name="Espace réservé du contenu 2"/>
          <p:cNvSpPr>
            <a:spLocks noGrp="1"/>
          </p:cNvSpPr>
          <p:nvPr>
            <p:ph idx="1"/>
          </p:nvPr>
        </p:nvSpPr>
        <p:spPr/>
        <p:txBody>
          <a:bodyPr>
            <a:normAutofit lnSpcReduction="10000"/>
          </a:bodyPr>
          <a:lstStyle/>
          <a:p>
            <a:r>
              <a:rPr lang="fr-FR" b="1" u="sng" dirty="0" smtClean="0">
                <a:solidFill>
                  <a:schemeClr val="tx1"/>
                </a:solidFill>
                <a:latin typeface="Calibri" pitchFamily="34" charset="0"/>
              </a:rPr>
              <a:t>3. Les contacts téléphoniques</a:t>
            </a:r>
          </a:p>
          <a:p>
            <a:pPr>
              <a:buFont typeface="Arial" pitchFamily="34" charset="0"/>
              <a:buChar char="•"/>
            </a:pPr>
            <a:r>
              <a:rPr lang="fr-FR" dirty="0" smtClean="0">
                <a:solidFill>
                  <a:schemeClr val="tx1"/>
                </a:solidFill>
                <a:latin typeface="Calibri" pitchFamily="34" charset="0"/>
              </a:rPr>
              <a:t>en dehors des numéros d’urgence permettant de contacter la police ou les pompiers,  le législateur a souhaité mettre en œuvre un numéro d’appel dédié : le 3919. C’est un numéro destiné aux femmes victimes de violences, ainsi qu’à leur entourage et aux professionnels concernés.</a:t>
            </a:r>
          </a:p>
          <a:p>
            <a:pPr>
              <a:buFont typeface="Arial" pitchFamily="34" charset="0"/>
              <a:buChar char="•"/>
            </a:pPr>
            <a:r>
              <a:rPr lang="fr-FR" dirty="0" smtClean="0">
                <a:solidFill>
                  <a:schemeClr val="tx1"/>
                </a:solidFill>
                <a:latin typeface="Calibri" pitchFamily="34" charset="0"/>
              </a:rPr>
              <a:t> C’est un numéro d’écoute national et anonyme, accessible et gratuit depuis un poste fixe en métropole et dans les DOM. </a:t>
            </a:r>
          </a:p>
          <a:p>
            <a:pPr>
              <a:buFont typeface="Arial" pitchFamily="34" charset="0"/>
              <a:buChar char="•"/>
            </a:pPr>
            <a:r>
              <a:rPr lang="fr-FR" dirty="0" smtClean="0">
                <a:solidFill>
                  <a:schemeClr val="tx1"/>
                </a:solidFill>
                <a:latin typeface="Calibri" pitchFamily="34" charset="0"/>
              </a:rPr>
              <a:t> En outre, la loi Du 4 aout 2014 a également généralisé le dispositif « </a:t>
            </a:r>
            <a:r>
              <a:rPr lang="fr-FR" i="1" dirty="0" smtClean="0">
                <a:solidFill>
                  <a:schemeClr val="tx1"/>
                </a:solidFill>
                <a:latin typeface="Calibri" pitchFamily="34" charset="0"/>
              </a:rPr>
              <a:t>Femmes en grand danger </a:t>
            </a:r>
            <a:r>
              <a:rPr lang="fr-FR" dirty="0" smtClean="0">
                <a:solidFill>
                  <a:schemeClr val="tx1"/>
                </a:solidFill>
                <a:latin typeface="Calibri" pitchFamily="34" charset="0"/>
              </a:rPr>
              <a:t>», un dispositif de téléassistance dédié à la protection des femmes en grand danger. Ce dispositif est issu d’une expérimentation menée dans treize départements de France, qui a prouvé son efficacité.</a:t>
            </a:r>
          </a:p>
          <a:p>
            <a:pPr>
              <a:buFont typeface="Arial" pitchFamily="34" charset="0"/>
              <a:buChar char="•"/>
            </a:pPr>
            <a:r>
              <a:rPr lang="fr-FR" dirty="0" smtClean="0">
                <a:solidFill>
                  <a:schemeClr val="tx1"/>
                </a:solidFill>
                <a:latin typeface="Calibri" pitchFamily="34" charset="0"/>
              </a:rPr>
              <a:t> Accordé par le Procureur de la République après évaluation du danger encouru par la femme victime de violences, le téléphone d’alerte permet de garantir une intervention rapide des forces de sécurité en cas de grave danger. </a:t>
            </a:r>
          </a:p>
          <a:p>
            <a:pPr>
              <a:buFont typeface="Arial" pitchFamily="34" charset="0"/>
              <a:buChar char="•"/>
            </a:pPr>
            <a:r>
              <a:rPr lang="fr-FR" dirty="0" smtClean="0">
                <a:solidFill>
                  <a:schemeClr val="tx1"/>
                </a:solidFill>
                <a:latin typeface="Calibri" pitchFamily="34" charset="0"/>
              </a:rPr>
              <a:t> Ce dispositif ne concerne que les couples ne cohabitant plus ensemble, lorsque l’auteur des violences a fait l’objet d’une interdiction d’entrer en contact avec la victime.</a:t>
            </a:r>
          </a:p>
          <a:p>
            <a:endParaRPr lang="fr-FR" dirty="0" smtClean="0"/>
          </a:p>
          <a:p>
            <a:pPr>
              <a:buFont typeface="Arial" pitchFamily="34" charset="0"/>
              <a:buChar char="•"/>
            </a:pP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1800" dirty="0" smtClean="0"/>
              <a:t>B) La prise en charge pénale</a:t>
            </a:r>
            <a:endParaRPr lang="fr-FR" sz="1800" dirty="0"/>
          </a:p>
        </p:txBody>
      </p:sp>
      <p:sp>
        <p:nvSpPr>
          <p:cNvPr id="3" name="Espace réservé du contenu 2"/>
          <p:cNvSpPr>
            <a:spLocks noGrp="1"/>
          </p:cNvSpPr>
          <p:nvPr>
            <p:ph idx="1"/>
          </p:nvPr>
        </p:nvSpPr>
        <p:spPr>
          <a:xfrm>
            <a:off x="979487" y="1059582"/>
            <a:ext cx="7769225" cy="3384376"/>
          </a:xfrm>
        </p:spPr>
        <p:txBody>
          <a:bodyPr>
            <a:noAutofit/>
          </a:bodyPr>
          <a:lstStyle/>
          <a:p>
            <a:pPr marL="342900" indent="-342900">
              <a:buAutoNum type="arabicPeriod"/>
            </a:pPr>
            <a:r>
              <a:rPr lang="fr-FR" sz="1400" b="1" u="sng" dirty="0" smtClean="0">
                <a:solidFill>
                  <a:schemeClr val="tx1"/>
                </a:solidFill>
                <a:latin typeface="Calibri" pitchFamily="34" charset="0"/>
              </a:rPr>
              <a:t>Le préalable a l’ACTION JUDICIAIRE : le principe d’EVICTION DU CONJOINT VIOLENT</a:t>
            </a:r>
            <a:endParaRPr lang="fr-FR" sz="1400" dirty="0" smtClean="0">
              <a:solidFill>
                <a:schemeClr val="tx1"/>
              </a:solidFill>
              <a:latin typeface="Calibri" pitchFamily="34" charset="0"/>
            </a:endParaRPr>
          </a:p>
          <a:p>
            <a:pPr marL="342900" indent="-342900">
              <a:buFont typeface="Arial" pitchFamily="34" charset="0"/>
              <a:buChar char="•"/>
            </a:pPr>
            <a:r>
              <a:rPr lang="fr-FR" sz="1500" dirty="0" smtClean="0">
                <a:solidFill>
                  <a:schemeClr val="tx1"/>
                </a:solidFill>
                <a:latin typeface="Calibri" pitchFamily="34" charset="0"/>
              </a:rPr>
              <a:t>Le constat : la victime reste bien souvent lie a l’AUTEUR DES VIOLENCES car fuir le domicile signifierait subir LA précarité </a:t>
            </a:r>
          </a:p>
          <a:p>
            <a:pPr>
              <a:buFont typeface="Arial" pitchFamily="34" charset="0"/>
              <a:buChar char="•"/>
            </a:pPr>
            <a:r>
              <a:rPr lang="fr-FR" sz="1500" dirty="0" smtClean="0">
                <a:solidFill>
                  <a:schemeClr val="tx1"/>
                </a:solidFill>
                <a:latin typeface="Calibri" pitchFamily="34" charset="0"/>
              </a:rPr>
              <a:t>       l’article 35 de la loi n° 2014-873 du 4 août 2014 pour l'égalité réelle entre les femmes et les hommes prévoit qu’à tous les stades de la procédure pénale, y compris durant les phases procédurales où l’action publique n’a pas été mise en mouvement, et sauf circonstances particulières, </a:t>
            </a:r>
            <a:r>
              <a:rPr lang="fr-FR" sz="1500" u="sng" dirty="0" smtClean="0">
                <a:solidFill>
                  <a:schemeClr val="tx1"/>
                </a:solidFill>
                <a:latin typeface="Calibri" pitchFamily="34" charset="0"/>
              </a:rPr>
              <a:t>le principe est désormais l’éviction du conjoint violent du domicile dès lors que les faits sont susceptibles d’être renouvelés et que la victime y a donné un avis favorable</a:t>
            </a:r>
            <a:r>
              <a:rPr lang="fr-FR" sz="1500" dirty="0" smtClean="0"/>
              <a:t/>
            </a:r>
            <a:br>
              <a:rPr lang="fr-FR" sz="1500" dirty="0" smtClean="0"/>
            </a:br>
            <a:endParaRPr lang="fr-FR" sz="1500" dirty="0" smtClean="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dirty="0" smtClean="0"/>
              <a:t>TITRE DE LA PRÉSENTATION</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1400" u="sng" dirty="0">
              <a:latin typeface="Calibri" pitchFamily="34" charset="0"/>
            </a:endParaRPr>
          </a:p>
        </p:txBody>
      </p:sp>
      <p:sp>
        <p:nvSpPr>
          <p:cNvPr id="3" name="Espace réservé du contenu 2"/>
          <p:cNvSpPr>
            <a:spLocks noGrp="1"/>
          </p:cNvSpPr>
          <p:nvPr>
            <p:ph idx="1"/>
          </p:nvPr>
        </p:nvSpPr>
        <p:spPr/>
        <p:txBody>
          <a:bodyPr>
            <a:normAutofit fontScale="92500" lnSpcReduction="10000"/>
          </a:bodyPr>
          <a:lstStyle/>
          <a:p>
            <a:r>
              <a:rPr lang="fr-FR" sz="1400" b="1" u="sng" dirty="0" smtClean="0">
                <a:solidFill>
                  <a:schemeClr val="tx1"/>
                </a:solidFill>
                <a:latin typeface="Calibri" pitchFamily="34" charset="0"/>
              </a:rPr>
              <a:t>2. La plainte</a:t>
            </a:r>
          </a:p>
          <a:p>
            <a:pPr>
              <a:buFont typeface="Arial" pitchFamily="34" charset="0"/>
              <a:buChar char="•"/>
            </a:pPr>
            <a:r>
              <a:rPr lang="fr-FR" sz="1400" dirty="0" smtClean="0">
                <a:solidFill>
                  <a:schemeClr val="tx1"/>
                </a:solidFill>
                <a:latin typeface="Calibri" pitchFamily="34" charset="0"/>
              </a:rPr>
              <a:t> La première étape : dépôt de plainte OU MAIN COURANTE ?</a:t>
            </a:r>
          </a:p>
          <a:p>
            <a:pPr>
              <a:buFont typeface="Arial" pitchFamily="34" charset="0"/>
              <a:buChar char="•"/>
            </a:pPr>
            <a:r>
              <a:rPr lang="fr-FR" sz="1400" dirty="0" smtClean="0">
                <a:solidFill>
                  <a:schemeClr val="tx1"/>
                </a:solidFill>
                <a:latin typeface="Calibri" pitchFamily="34" charset="0"/>
              </a:rPr>
              <a:t> La main courante, OU PROCES VERBAL DE RENSEIGNEMENT JUDICIAIRE, est une simple déclaration, permettant de conserver trace écrite des violences que la victime a subi. Elle ne donne lieu a aucune enquête, ni suivi judiciaire, mais peut être très utile en cas de dépôt de plainte ultérieure</a:t>
            </a:r>
          </a:p>
          <a:p>
            <a:pPr>
              <a:buFont typeface="Arial" pitchFamily="34" charset="0"/>
              <a:buChar char="•"/>
            </a:pPr>
            <a:r>
              <a:rPr lang="fr-FR" sz="1400" dirty="0" smtClean="0">
                <a:solidFill>
                  <a:schemeClr val="tx1"/>
                </a:solidFill>
                <a:latin typeface="Calibri" pitchFamily="34" charset="0"/>
              </a:rPr>
              <a:t> LA VICTIME PEUT EGALEMENT PORTER PLAINTE. Si le commissariat refuse de prendre sa plainte, ELLE PEUT S’ADRESSER DIRECTEMENT AU Tribunal de Grande Instance du lieu où l’infraction a été commise, par lettre recommandée avec accusé de réception, adressé au Procureur de la République, à laquelle il faut joindre toute photo, certificat médical ou attestation de témoins</a:t>
            </a:r>
          </a:p>
          <a:p>
            <a:pPr>
              <a:buFont typeface="Arial" pitchFamily="34" charset="0"/>
              <a:buChar char="•"/>
            </a:pPr>
            <a:r>
              <a:rPr lang="fr-FR" sz="1400" dirty="0" smtClean="0">
                <a:solidFill>
                  <a:schemeClr val="tx1"/>
                </a:solidFill>
                <a:latin typeface="Calibri" pitchFamily="34" charset="0"/>
              </a:rPr>
              <a:t> Si l’urgence de la situation l’exige, la victime peut requérir l’intervention des forces publiques directement à son domicile ou au lieu de commission des violences, par simple appel téléphonique. Plus cet appel est précisément circonstancié (localisation de la victime, nombre de personnes présentes, présence d’armes ou d’animaux dangereux etc...) plus l’intervention des forces de l’ordre sera efficace</a:t>
            </a:r>
          </a:p>
          <a:p>
            <a:endParaRPr lang="fr-FR" dirty="0">
              <a:solidFill>
                <a:schemeClr val="tx1"/>
              </a:solidFill>
            </a:endParaRPr>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endParaRPr lang="fr-FR" sz="1800" dirty="0">
              <a:latin typeface="Calibri" pitchFamily="34" charset="0"/>
            </a:endParaRPr>
          </a:p>
        </p:txBody>
      </p:sp>
      <p:sp>
        <p:nvSpPr>
          <p:cNvPr id="3" name="Espace réservé du contenu 2"/>
          <p:cNvSpPr>
            <a:spLocks noGrp="1"/>
          </p:cNvSpPr>
          <p:nvPr>
            <p:ph idx="1"/>
          </p:nvPr>
        </p:nvSpPr>
        <p:spPr>
          <a:xfrm>
            <a:off x="979487" y="699542"/>
            <a:ext cx="7769225" cy="4032448"/>
          </a:xfrm>
        </p:spPr>
        <p:txBody>
          <a:bodyPr>
            <a:normAutofit fontScale="92500" lnSpcReduction="20000"/>
          </a:bodyPr>
          <a:lstStyle/>
          <a:p>
            <a:r>
              <a:rPr lang="fr-FR" b="1" u="sng" dirty="0" smtClean="0">
                <a:solidFill>
                  <a:schemeClr val="tx1"/>
                </a:solidFill>
                <a:latin typeface="Calibri" pitchFamily="34" charset="0"/>
              </a:rPr>
              <a:t>3. LA PROTECTION DE LA VICTIME EN ATTENDANT LE PROCES</a:t>
            </a:r>
          </a:p>
          <a:p>
            <a:pPr>
              <a:buFont typeface="Arial" pitchFamily="34" charset="0"/>
              <a:buChar char="•"/>
            </a:pPr>
            <a:r>
              <a:rPr lang="fr-FR" dirty="0" smtClean="0">
                <a:solidFill>
                  <a:schemeClr val="tx1"/>
                </a:solidFill>
                <a:latin typeface="Calibri" pitchFamily="34" charset="0"/>
              </a:rPr>
              <a:t> En droit français, les dispositifs de protection s’organisent autour de deux axes : l’éloignement des auteurs de violences et, si ça ne suffit pas, la privation de liberté</a:t>
            </a:r>
          </a:p>
          <a:p>
            <a:pPr>
              <a:buFont typeface="Arial" pitchFamily="34" charset="0"/>
              <a:buChar char="•"/>
            </a:pPr>
            <a:r>
              <a:rPr lang="fr-FR" dirty="0" smtClean="0">
                <a:solidFill>
                  <a:schemeClr val="tx1"/>
                </a:solidFill>
                <a:latin typeface="Calibri" pitchFamily="34" charset="0"/>
              </a:rPr>
              <a:t> LA VICTIME PEUT quitter le domicile familial, sans craindre de se le voir reprocher par la suite, par exemple dans le cadre d’une procédure de divorce</a:t>
            </a:r>
          </a:p>
          <a:p>
            <a:pPr>
              <a:buFont typeface="Arial" pitchFamily="34" charset="0"/>
              <a:buChar char="•"/>
            </a:pPr>
            <a:r>
              <a:rPr lang="fr-FR" dirty="0" smtClean="0">
                <a:solidFill>
                  <a:schemeClr val="tx1"/>
                </a:solidFill>
                <a:latin typeface="Calibri" pitchFamily="34" charset="0"/>
              </a:rPr>
              <a:t> le relogement des femmes victimes de violence : la circulaire interministérielle du 12 avril 2013, met en place un modèle-type de convention conclue entre les SERVICES DE L’ETAT DANS LES DEPARTEMENTS et les associations gestionnaires des centres d’hébergement d’urgence ou d’hébergement dédiés aux femmes, en insistant sur la facilitation du parcours pour obtenir un logement pour les femmes victimes de violences</a:t>
            </a:r>
          </a:p>
          <a:p>
            <a:pPr>
              <a:buFont typeface="Arial" pitchFamily="34" charset="0"/>
              <a:buChar char="•"/>
            </a:pPr>
            <a:r>
              <a:rPr lang="fr-FR" dirty="0" smtClean="0">
                <a:solidFill>
                  <a:schemeClr val="tx1"/>
                </a:solidFill>
                <a:latin typeface="Calibri" pitchFamily="34" charset="0"/>
              </a:rPr>
              <a:t> la loi de 2014 a également généralisé le dispositif « </a:t>
            </a:r>
            <a:r>
              <a:rPr lang="fr-FR" i="1" dirty="0" smtClean="0">
                <a:solidFill>
                  <a:schemeClr val="tx1"/>
                </a:solidFill>
                <a:latin typeface="Calibri" pitchFamily="34" charset="0"/>
              </a:rPr>
              <a:t>Femmes en grand danger </a:t>
            </a:r>
            <a:r>
              <a:rPr lang="fr-FR" dirty="0" smtClean="0">
                <a:solidFill>
                  <a:schemeClr val="tx1"/>
                </a:solidFill>
                <a:latin typeface="Calibri" pitchFamily="34" charset="0"/>
              </a:rPr>
              <a:t>» issu de la loi du 4 août 2014 pour l'égalité réelle entre les femmes et les hommes : dispositif de téléassistance dédié à la protection des femmes en grand danger</a:t>
            </a:r>
          </a:p>
          <a:p>
            <a:pPr>
              <a:buFont typeface="Arial" pitchFamily="34" charset="0"/>
              <a:buChar char="•"/>
            </a:pPr>
            <a:r>
              <a:rPr lang="fr-FR" dirty="0" smtClean="0">
                <a:solidFill>
                  <a:schemeClr val="tx1"/>
                </a:solidFill>
                <a:latin typeface="Calibri" pitchFamily="34" charset="0"/>
              </a:rPr>
              <a:t> Accordé par le Procureur de la République après évaluation du danger encouru par la femme victime de violences, le téléphone d’alerte permet de garantir une intervention rapide des forces de sécurité en cas de grave danger</a:t>
            </a:r>
          </a:p>
          <a:p>
            <a:pPr>
              <a:buFont typeface="Arial" pitchFamily="34" charset="0"/>
              <a:buChar char="•"/>
            </a:pPr>
            <a:r>
              <a:rPr lang="fr-FR" dirty="0" smtClean="0">
                <a:solidFill>
                  <a:schemeClr val="tx1"/>
                </a:solidFill>
                <a:latin typeface="Calibri" pitchFamily="34" charset="0"/>
              </a:rPr>
              <a:t> Ce dispositif ne concerne que les couples ne cohabitant plus ensemble, lorsque l’auteur des violences a fait l’objet d’une interdiction d’entrer en contact avec la victime</a:t>
            </a:r>
          </a:p>
          <a:p>
            <a:endParaRPr lang="fr-FR" dirty="0" smtClean="0"/>
          </a:p>
          <a:p>
            <a:endParaRPr lang="fr-FR" dirty="0" smtClean="0"/>
          </a:p>
          <a:p>
            <a:pPr>
              <a:buFont typeface="Arial" pitchFamily="34" charset="0"/>
              <a:buChar char="•"/>
            </a:pP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a:xfrm>
            <a:off x="979487" y="771550"/>
            <a:ext cx="7769225" cy="3888431"/>
          </a:xfrm>
        </p:spPr>
        <p:txBody>
          <a:bodyPr>
            <a:normAutofit/>
          </a:bodyPr>
          <a:lstStyle/>
          <a:p>
            <a:r>
              <a:rPr lang="fr-FR" b="1" u="sng" dirty="0" smtClean="0">
                <a:solidFill>
                  <a:schemeClr val="tx1"/>
                </a:solidFill>
                <a:latin typeface="Calibri" pitchFamily="34" charset="0"/>
              </a:rPr>
              <a:t>4. LE PROCES</a:t>
            </a:r>
          </a:p>
          <a:p>
            <a:pPr>
              <a:buFont typeface="Arial" pitchFamily="34" charset="0"/>
              <a:buChar char="•"/>
            </a:pPr>
            <a:r>
              <a:rPr lang="fr-FR" dirty="0" smtClean="0">
                <a:solidFill>
                  <a:schemeClr val="tx1"/>
                </a:solidFill>
                <a:latin typeface="Calibri" pitchFamily="34" charset="0"/>
              </a:rPr>
              <a:t>SI LES VIOLENCES SONT CONSTITUTIVES D’UN DELIT ELLES SONT JUGEES DEVANT UN TRIBUNAL CORRECTIONNEL ; SI ELLES CONSTITUENT UN CRIME ELLES SONT JUGEES DEVANT UNE COUR D’ASSISES</a:t>
            </a:r>
          </a:p>
          <a:p>
            <a:pPr>
              <a:buFont typeface="Arial" pitchFamily="34" charset="0"/>
              <a:buChar char="•"/>
            </a:pPr>
            <a:r>
              <a:rPr lang="fr-FR" dirty="0" smtClean="0">
                <a:solidFill>
                  <a:schemeClr val="tx1"/>
                </a:solidFill>
                <a:latin typeface="Calibri" pitchFamily="34" charset="0"/>
              </a:rPr>
              <a:t> Le Procureur requiert la condamnation de L’INDIVIDU A UNE PEINE D’EMPRISONNEMENT OU UNE PEINE ALTERNATIVE AINSI QU’UNE AMENDE, TANDIS QUE LA VICTIME PEUT SE CONSTITUER PARTIE CIVILE AFIN DE DEFENDRE SES INTERETS ET OBTENIR REPARATION</a:t>
            </a:r>
          </a:p>
          <a:p>
            <a:pPr>
              <a:buFont typeface="Arial" pitchFamily="34" charset="0"/>
              <a:buChar char="•"/>
            </a:pPr>
            <a:r>
              <a:rPr lang="fr-FR" dirty="0" smtClean="0">
                <a:solidFill>
                  <a:schemeClr val="tx1"/>
                </a:solidFill>
                <a:latin typeface="Calibri" pitchFamily="34" charset="0"/>
              </a:rPr>
              <a:t> la charge de la preuve repose sur le ministère public, CEPENDANT LA PRESENCE D’UN AVOCAT EST UN GAGE DE SECURITE POUR LA VICTIME, assurée d’ETRE DEFENDU PAR UN PROFESSIONNEL CONNAISSANT LA PROCEDURE ET CAPABLE DE FAIRE VALOIR SES PREUVES</a:t>
            </a:r>
          </a:p>
          <a:p>
            <a:pPr>
              <a:buFont typeface="Arial" pitchFamily="34" charset="0"/>
              <a:buChar char="•"/>
            </a:pPr>
            <a:r>
              <a:rPr lang="fr-FR" dirty="0" smtClean="0">
                <a:solidFill>
                  <a:schemeClr val="tx1"/>
                </a:solidFill>
                <a:latin typeface="Calibri" pitchFamily="34" charset="0"/>
              </a:rPr>
              <a:t>Si les magistrats estiment les preuves suffisantes, et compte-tenu du casier judiciaire et de l’attitude de l’auteur des violences, ils le condamneront à une peine de prison, assortie ou non d’une peine d’amende, ou à une peine alternative telle qu’un sursis avec mise à l’épreuve. </a:t>
            </a:r>
          </a:p>
          <a:p>
            <a:pPr>
              <a:buFont typeface="Arial" pitchFamily="34" charset="0"/>
              <a:buChar char="•"/>
            </a:pP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1980" y="3003798"/>
            <a:ext cx="4356732" cy="1365100"/>
          </a:xfrm>
        </p:spPr>
        <p:txBody>
          <a:bodyPr/>
          <a:lstStyle/>
          <a:p>
            <a:r>
              <a:rPr lang="fr-FR" dirty="0" smtClean="0">
                <a:latin typeface="Calibri" pitchFamily="34" charset="0"/>
              </a:rPr>
              <a:t>LA PRISE EN CHARGE DES AUTEURS DE VIOLENCES</a:t>
            </a:r>
            <a:endParaRPr lang="fr-FR" dirty="0">
              <a:latin typeface="Calibri" pitchFamily="34" charset="0"/>
            </a:endParaRPr>
          </a:p>
        </p:txBody>
      </p:sp>
      <p:sp>
        <p:nvSpPr>
          <p:cNvPr id="3" name="Espace réservé du texte 2"/>
          <p:cNvSpPr>
            <a:spLocks noGrp="1"/>
          </p:cNvSpPr>
          <p:nvPr>
            <p:ph type="body" idx="1"/>
          </p:nvPr>
        </p:nvSpPr>
        <p:spPr/>
        <p:txBody>
          <a:bodyPr/>
          <a:lstStyle/>
          <a:p>
            <a:r>
              <a:rPr lang="fr-FR" dirty="0" smtClean="0"/>
              <a:t>03</a:t>
            </a:r>
            <a:endParaRPr lang="fr-FR" dirty="0"/>
          </a:p>
        </p:txBody>
      </p:sp>
      <p:sp>
        <p:nvSpPr>
          <p:cNvPr id="45" name="Espace réservé pour une image  44"/>
          <p:cNvSpPr>
            <a:spLocks noGrp="1"/>
          </p:cNvSpPr>
          <p:nvPr>
            <p:ph type="pic" sz="quarter" idx="12"/>
          </p:nvPr>
        </p:nvSpPr>
        <p:spPr/>
      </p:sp>
      <p:sp>
        <p:nvSpPr>
          <p:cNvPr id="4" name="Espace réservé de la date 3"/>
          <p:cNvSpPr>
            <a:spLocks noGrp="1"/>
          </p:cNvSpPr>
          <p:nvPr>
            <p:ph type="dt" sz="half" idx="2"/>
          </p:nvPr>
        </p:nvSpPr>
        <p:spPr/>
        <p:txBody>
          <a:bodyPr/>
          <a:lstStyle/>
          <a:p>
            <a:r>
              <a:rPr lang="fr-FR" dirty="0" smtClean="0"/>
              <a:t>9 ET 10 MAI</a:t>
            </a:r>
            <a:endParaRPr lang="fr-FR" dirty="0"/>
          </a:p>
        </p:txBody>
      </p:sp>
      <p:sp>
        <p:nvSpPr>
          <p:cNvPr id="40" name="Espace réservé du pied de page 39"/>
          <p:cNvSpPr>
            <a:spLocks noGrp="1"/>
          </p:cNvSpPr>
          <p:nvPr>
            <p:ph type="ftr" sz="quarter" idx="13"/>
          </p:nvPr>
        </p:nvSpPr>
        <p:spPr/>
        <p:txBody>
          <a:bodyPr/>
          <a:lstStyle/>
          <a:p>
            <a:pPr algn="r"/>
            <a:r>
              <a:rPr lang="fr-FR" dirty="0" smtClean="0"/>
              <a:t>CAMPUS LIBAN  2017</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178220"/>
            <a:ext cx="4176464" cy="1100894"/>
          </a:xfrm>
          <a:prstGeom prst="rect">
            <a:avLst/>
          </a:prstGeom>
        </p:spPr>
      </p:pic>
    </p:spTree>
    <p:extLst>
      <p:ext uri="{BB962C8B-B14F-4D97-AF65-F5344CB8AC3E}">
        <p14:creationId xmlns:p14="http://schemas.microsoft.com/office/powerpoint/2010/main" val="3095634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1800" dirty="0" smtClean="0">
                <a:latin typeface="Calibri" pitchFamily="34" charset="0"/>
              </a:rPr>
              <a:t>A) UN BREF HISTORIQUE DE LA PRISE EN CHARGE DES AUTEURS DE VIOLENCE</a:t>
            </a:r>
            <a:endParaRPr lang="fr-FR" sz="1800" dirty="0">
              <a:latin typeface="Calibri" pitchFamily="34" charset="0"/>
            </a:endParaRPr>
          </a:p>
        </p:txBody>
      </p:sp>
      <p:sp>
        <p:nvSpPr>
          <p:cNvPr id="3" name="Espace réservé du contenu 2"/>
          <p:cNvSpPr>
            <a:spLocks noGrp="1"/>
          </p:cNvSpPr>
          <p:nvPr>
            <p:ph idx="1"/>
          </p:nvPr>
        </p:nvSpPr>
        <p:spPr>
          <a:xfrm>
            <a:off x="979487" y="1347614"/>
            <a:ext cx="7769225" cy="2448273"/>
          </a:xfrm>
        </p:spPr>
        <p:txBody>
          <a:bodyPr>
            <a:normAutofit fontScale="77500" lnSpcReduction="20000"/>
          </a:bodyPr>
          <a:lstStyle/>
          <a:p>
            <a:pPr>
              <a:buFont typeface="Arial" pitchFamily="34" charset="0"/>
              <a:buChar char="•"/>
            </a:pPr>
            <a:r>
              <a:rPr lang="fr-FR" sz="2400" dirty="0" smtClean="0">
                <a:solidFill>
                  <a:schemeClr val="tx1"/>
                </a:solidFill>
                <a:latin typeface="Calibri" pitchFamily="34" charset="0"/>
              </a:rPr>
              <a:t> BENEFICE DE L’expérience canadienne</a:t>
            </a:r>
          </a:p>
          <a:p>
            <a:pPr>
              <a:buFont typeface="Arial" pitchFamily="34" charset="0"/>
              <a:buChar char="•"/>
            </a:pPr>
            <a:r>
              <a:rPr lang="fr-FR" sz="2400" dirty="0" smtClean="0">
                <a:solidFill>
                  <a:schemeClr val="tx1"/>
                </a:solidFill>
                <a:latin typeface="Calibri" pitchFamily="34" charset="0"/>
              </a:rPr>
              <a:t> L’</a:t>
            </a:r>
            <a:r>
              <a:rPr lang="fr-FR" sz="2400" dirty="0" err="1" smtClean="0">
                <a:solidFill>
                  <a:schemeClr val="tx1"/>
                </a:solidFill>
                <a:latin typeface="Calibri" pitchFamily="34" charset="0"/>
              </a:rPr>
              <a:t>eXPERIENCE</a:t>
            </a:r>
            <a:r>
              <a:rPr lang="fr-FR" sz="2400" dirty="0" smtClean="0">
                <a:solidFill>
                  <a:schemeClr val="tx1"/>
                </a:solidFill>
                <a:latin typeface="Calibri" pitchFamily="34" charset="0"/>
              </a:rPr>
              <a:t> française au parquet de Douai entre 2003 ET 2010 : Le magistrat LUC </a:t>
            </a:r>
            <a:r>
              <a:rPr lang="fr-FR" sz="2400" dirty="0" err="1" smtClean="0">
                <a:solidFill>
                  <a:schemeClr val="tx1"/>
                </a:solidFill>
                <a:latin typeface="Calibri" pitchFamily="34" charset="0"/>
              </a:rPr>
              <a:t>FReMIOT</a:t>
            </a:r>
            <a:r>
              <a:rPr lang="fr-FR" sz="2400" dirty="0" smtClean="0">
                <a:solidFill>
                  <a:schemeClr val="tx1"/>
                </a:solidFill>
                <a:latin typeface="Calibri" pitchFamily="34" charset="0"/>
              </a:rPr>
              <a:t> a impulsé une expérimentation consistant en une prohibition des mains courantes dans le ressort de la Cour d’appel de Douai, prohibition qui s'accompagnait d’une exclusion temporaire des auteurs de leur domicile, dès le dépôt de plainte. Ces mesures étaient, évidemment, couplées à une enquête systématique sur les faits rapportés</a:t>
            </a:r>
          </a:p>
          <a:p>
            <a:pPr>
              <a:buFont typeface="Arial" pitchFamily="34" charset="0"/>
              <a:buChar char="•"/>
            </a:pPr>
            <a:endParaRPr lang="fr-FR" sz="2400" dirty="0" smtClean="0">
              <a:solidFill>
                <a:schemeClr val="tx1"/>
              </a:solidFill>
              <a:latin typeface="Calibri" pitchFamily="34" charset="0"/>
            </a:endParaRPr>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 LA PRISE EN CHARGE ASSOCIATIVE</a:t>
            </a:r>
            <a:endParaRPr lang="fr-FR" dirty="0"/>
          </a:p>
        </p:txBody>
      </p:sp>
      <p:sp>
        <p:nvSpPr>
          <p:cNvPr id="3" name="Espace réservé du contenu 2"/>
          <p:cNvSpPr>
            <a:spLocks noGrp="1"/>
          </p:cNvSpPr>
          <p:nvPr>
            <p:ph idx="1"/>
          </p:nvPr>
        </p:nvSpPr>
        <p:spPr>
          <a:xfrm>
            <a:off x="979487" y="771550"/>
            <a:ext cx="7769225" cy="4032448"/>
          </a:xfrm>
        </p:spPr>
        <p:txBody>
          <a:bodyPr>
            <a:normAutofit fontScale="92500" lnSpcReduction="20000"/>
          </a:bodyPr>
          <a:lstStyle/>
          <a:p>
            <a:pPr>
              <a:buFont typeface="Arial" pitchFamily="34" charset="0"/>
              <a:buChar char="•"/>
            </a:pPr>
            <a:r>
              <a:rPr lang="fr-FR" sz="1300" dirty="0" smtClean="0">
                <a:solidFill>
                  <a:schemeClr val="tx1"/>
                </a:solidFill>
                <a:latin typeface="Calibri" pitchFamily="34" charset="0"/>
              </a:rPr>
              <a:t> En France, il a fallu attendre 2005 pour que le plan global de lutte contre les violences au sein du couple intègre la prise en charge des auteurs de violence, notamment dans sa dimension thérapeutique</a:t>
            </a:r>
          </a:p>
          <a:p>
            <a:pPr>
              <a:buFont typeface="Arial" pitchFamily="34" charset="0"/>
              <a:buChar char="•"/>
            </a:pPr>
            <a:r>
              <a:rPr lang="fr-FR" sz="1300" dirty="0" smtClean="0">
                <a:solidFill>
                  <a:schemeClr val="tx1"/>
                </a:solidFill>
                <a:latin typeface="Calibri" pitchFamily="34" charset="0"/>
              </a:rPr>
              <a:t> OBJECTIF DE LUTTE CONTRE LA RECIDIVE</a:t>
            </a:r>
          </a:p>
          <a:p>
            <a:pPr>
              <a:buFont typeface="Arial" pitchFamily="34" charset="0"/>
              <a:buChar char="•"/>
            </a:pPr>
            <a:r>
              <a:rPr lang="fr-FR" sz="1300" dirty="0" smtClean="0">
                <a:solidFill>
                  <a:schemeClr val="tx1"/>
                </a:solidFill>
                <a:latin typeface="Calibri" pitchFamily="34" charset="0"/>
              </a:rPr>
              <a:t> Sur la base des analyses des profils psychologiques des auteurs de violences, deux types de prise en charge se sont développées : l’hébergement par les associations dédiées à l’accueil des personnes exclues ou marginalisées et le stage de responsabilisation des auteurs de violences conjugales</a:t>
            </a:r>
          </a:p>
          <a:p>
            <a:pPr>
              <a:buFont typeface="Arial" pitchFamily="34" charset="0"/>
              <a:buChar char="•"/>
            </a:pPr>
            <a:r>
              <a:rPr lang="fr-FR" sz="1300" dirty="0" smtClean="0">
                <a:solidFill>
                  <a:schemeClr val="tx1"/>
                </a:solidFill>
                <a:latin typeface="Calibri" pitchFamily="34" charset="0"/>
              </a:rPr>
              <a:t> La prise en charge de l'auteur par une association a pour objectif de l’écarter du domicile conjugal en le plaçant, pour un temps donné, dans un foyer où il est contraint de coexister avec les pensionnaires habituels des lieux, qui sont des personnes isolées et déstructurées</a:t>
            </a:r>
          </a:p>
          <a:p>
            <a:pPr>
              <a:buFont typeface="Arial" pitchFamily="34" charset="0"/>
              <a:buChar char="•"/>
            </a:pPr>
            <a:r>
              <a:rPr lang="fr-FR" sz="1300" dirty="0" smtClean="0">
                <a:solidFill>
                  <a:schemeClr val="tx1"/>
                </a:solidFill>
                <a:latin typeface="Calibri" pitchFamily="34" charset="0"/>
              </a:rPr>
              <a:t> La procédure se déroule ainsi : suite à l’enquête, si les violences sont avérées, l’auteur est orienté par le Procureur de la République vers une structure susceptible de l’accueillir comme le PERMET l'article 41-1 alinéa 6 du Code de procédure pénale</a:t>
            </a:r>
          </a:p>
          <a:p>
            <a:pPr>
              <a:buFont typeface="Arial" pitchFamily="34" charset="0"/>
              <a:buChar char="•"/>
            </a:pPr>
            <a:r>
              <a:rPr lang="fr-FR" sz="1300" dirty="0" smtClean="0">
                <a:solidFill>
                  <a:schemeClr val="tx1"/>
                </a:solidFill>
                <a:latin typeface="Calibri" pitchFamily="34" charset="0"/>
              </a:rPr>
              <a:t> A l’issue de cette période d’isolement, l’objectif est </a:t>
            </a:r>
            <a:r>
              <a:rPr lang="fr-FR" sz="1300" u="sng" dirty="0" smtClean="0">
                <a:solidFill>
                  <a:schemeClr val="tx1"/>
                </a:solidFill>
                <a:latin typeface="Calibri" pitchFamily="34" charset="0"/>
              </a:rPr>
              <a:t>un retour à domicile de l’auteur des personnes mises en cause</a:t>
            </a:r>
            <a:r>
              <a:rPr lang="fr-FR" sz="1300" dirty="0" smtClean="0">
                <a:solidFill>
                  <a:schemeClr val="tx1"/>
                </a:solidFill>
                <a:latin typeface="Calibri" pitchFamily="34" charset="0"/>
              </a:rPr>
              <a:t> dont le comportement a fait l’objet d’une fiche d’évaluation qui permet d’apprécier l’évolution et leur engagement dans la réflexion. Mais à une double condition :Le compagnon est pris en charge par un travailleur social qu’elle peut appeler de jour comme de nuit et Tout nouveau comportement violent les conduirait directement devant le tribunal correctionnel par voie de comparution immédiate</a:t>
            </a:r>
          </a:p>
          <a:p>
            <a:pPr>
              <a:buFont typeface="Arial" pitchFamily="34" charset="0"/>
              <a:buChar char="•"/>
            </a:pPr>
            <a:endParaRPr lang="fr-FR" dirty="0" smtClean="0">
              <a:solidFill>
                <a:schemeClr val="tx1"/>
              </a:solidFill>
              <a:latin typeface="Calibri" pitchFamily="34" charset="0"/>
            </a:endParaRPr>
          </a:p>
          <a:p>
            <a:pPr>
              <a:buFont typeface="Arial" pitchFamily="34" charset="0"/>
              <a:buChar char="•"/>
            </a:pPr>
            <a:endParaRPr lang="fr-FR" dirty="0" smtClean="0">
              <a:solidFill>
                <a:schemeClr val="tx1"/>
              </a:solidFill>
              <a:latin typeface="Calibri" pitchFamily="34" charset="0"/>
            </a:endParaRPr>
          </a:p>
          <a:p>
            <a:pPr>
              <a:buFont typeface="Arial" pitchFamily="34" charset="0"/>
              <a:buChar char="•"/>
            </a:pP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9487" y="339502"/>
            <a:ext cx="7769223" cy="288032"/>
          </a:xfrm>
        </p:spPr>
        <p:txBody>
          <a:bodyPr>
            <a:normAutofit fontScale="90000"/>
          </a:bodyPr>
          <a:lstStyle/>
          <a:p>
            <a:pPr lvl="0" algn="ctr"/>
            <a:r>
              <a:rPr lang="fr-FR" u="sng" dirty="0" smtClean="0"/>
              <a:t>C) La prise en charge judiciaire : le stage de RESPONSABILISATION</a:t>
            </a:r>
            <a:r>
              <a:rPr lang="fr-FR" dirty="0" smtClean="0"/>
              <a:t/>
            </a:r>
            <a:br>
              <a:rPr lang="fr-FR" dirty="0" smtClean="0"/>
            </a:br>
            <a:endParaRPr lang="fr-FR" dirty="0"/>
          </a:p>
        </p:txBody>
      </p:sp>
      <p:sp>
        <p:nvSpPr>
          <p:cNvPr id="3" name="Espace réservé du contenu 2"/>
          <p:cNvSpPr>
            <a:spLocks noGrp="1"/>
          </p:cNvSpPr>
          <p:nvPr>
            <p:ph idx="1"/>
          </p:nvPr>
        </p:nvSpPr>
        <p:spPr>
          <a:xfrm>
            <a:off x="979487" y="843558"/>
            <a:ext cx="7769225" cy="3816423"/>
          </a:xfrm>
        </p:spPr>
        <p:txBody>
          <a:bodyPr>
            <a:normAutofit lnSpcReduction="10000"/>
          </a:bodyPr>
          <a:lstStyle/>
          <a:p>
            <a:pPr>
              <a:buFont typeface="Arial" pitchFamily="34" charset="0"/>
              <a:buChar char="•"/>
            </a:pPr>
            <a:r>
              <a:rPr lang="fr-FR" sz="1300" dirty="0" smtClean="0">
                <a:solidFill>
                  <a:schemeClr val="tx1"/>
                </a:solidFill>
                <a:latin typeface="Calibri" pitchFamily="34" charset="0"/>
              </a:rPr>
              <a:t> l’article 50 de la loi de 2014 a étendu le champ d’application des stages de sensibilisation, déjà prévus pour les auteurs de violence parentale, aux auteurs de violences conjugales. Elle donne ainsi un fondement légal à ces stages, appelés « </a:t>
            </a:r>
            <a:r>
              <a:rPr lang="fr-FR" sz="1300" i="1" dirty="0" smtClean="0">
                <a:solidFill>
                  <a:schemeClr val="tx1"/>
                </a:solidFill>
                <a:latin typeface="Calibri" pitchFamily="34" charset="0"/>
              </a:rPr>
              <a:t>stages de responsabilisation pour la prévention et la lutte contre les violences au sein du couple </a:t>
            </a:r>
            <a:r>
              <a:rPr lang="fr-FR" sz="1300" dirty="0" smtClean="0">
                <a:solidFill>
                  <a:schemeClr val="tx1"/>
                </a:solidFill>
                <a:latin typeface="Calibri" pitchFamily="34" charset="0"/>
              </a:rPr>
              <a:t>»</a:t>
            </a:r>
          </a:p>
          <a:p>
            <a:pPr>
              <a:buFont typeface="Arial" pitchFamily="34" charset="0"/>
              <a:buChar char="•"/>
            </a:pPr>
            <a:r>
              <a:rPr lang="fr-FR" sz="1300" dirty="0" smtClean="0">
                <a:solidFill>
                  <a:schemeClr val="tx1"/>
                </a:solidFill>
                <a:latin typeface="Calibri" pitchFamily="34" charset="0"/>
              </a:rPr>
              <a:t> ALTERNATIVE AUX POURSUITES : ils sont décidés par le procureur de la République et effectués aux frais de l’auteur des faits. Si celui-ci refuse ou n’obéit pas aux obligations imposées par l’accomplissement de ce stage, le Procureur est libre de déclencher à tout moment l’action publique</a:t>
            </a:r>
          </a:p>
          <a:p>
            <a:pPr>
              <a:buFont typeface="Arial" pitchFamily="34" charset="0"/>
              <a:buChar char="•"/>
            </a:pPr>
            <a:r>
              <a:rPr lang="fr-FR" sz="1300" dirty="0" smtClean="0">
                <a:solidFill>
                  <a:schemeClr val="tx1"/>
                </a:solidFill>
                <a:latin typeface="Calibri" pitchFamily="34" charset="0"/>
              </a:rPr>
              <a:t> Au cours de ce stage, les psychiatres et psychologues étudient avec l’auteur les causes de son comportement et l’accent est mis sur l’itinéraire qui l’a amené à la commission des premières violences</a:t>
            </a:r>
          </a:p>
          <a:p>
            <a:pPr>
              <a:buFont typeface="Arial" pitchFamily="34" charset="0"/>
              <a:buChar char="•"/>
            </a:pPr>
            <a:r>
              <a:rPr lang="fr-FR" sz="1300" dirty="0" smtClean="0">
                <a:solidFill>
                  <a:schemeClr val="tx1"/>
                </a:solidFill>
                <a:latin typeface="Calibri" pitchFamily="34" charset="0"/>
              </a:rPr>
              <a:t> L’objectif de cette prise en charge est de renforcer la responsabilisation de l’individu</a:t>
            </a:r>
          </a:p>
          <a:p>
            <a:pPr>
              <a:buFont typeface="Arial" pitchFamily="34" charset="0"/>
              <a:buChar char="•"/>
            </a:pPr>
            <a:r>
              <a:rPr lang="fr-FR" sz="1300" dirty="0" smtClean="0">
                <a:solidFill>
                  <a:schemeClr val="tx1"/>
                </a:solidFill>
                <a:latin typeface="Calibri" pitchFamily="34" charset="0"/>
              </a:rPr>
              <a:t> Le même type de prise en charge a été mis en place en milieu fermé à la maison d’arrêt de Douai, pour des auteurs déjà condamnés qui préparent leur sortie de prison</a:t>
            </a:r>
          </a:p>
          <a:p>
            <a:pPr>
              <a:buFont typeface="Arial" pitchFamily="34" charset="0"/>
              <a:buChar char="•"/>
            </a:pPr>
            <a:endParaRPr lang="fr-FR" dirty="0" smtClean="0"/>
          </a:p>
          <a:p>
            <a:pPr>
              <a:buFont typeface="Arial" pitchFamily="34" charset="0"/>
              <a:buChar char="•"/>
            </a:pP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000" dirty="0" smtClean="0">
                <a:latin typeface="Calibri" pitchFamily="34" charset="0"/>
              </a:rPr>
              <a:t>L’ACCOMPAGNEMENT ET LA PROTECTION DES VICTIMES </a:t>
            </a:r>
            <a:br>
              <a:rPr lang="fr-FR" sz="2000" dirty="0" smtClean="0">
                <a:latin typeface="Calibri" pitchFamily="34" charset="0"/>
              </a:rPr>
            </a:br>
            <a:r>
              <a:rPr lang="fr-FR" sz="2000" dirty="0" smtClean="0">
                <a:latin typeface="Calibri" pitchFamily="34" charset="0"/>
              </a:rPr>
              <a:t>LA PRISE EN CHARGE DES AUTEURS</a:t>
            </a:r>
            <a:endParaRPr lang="fr-FR" sz="2000" dirty="0">
              <a:latin typeface="Calibri" pitchFamily="34" charset="0"/>
            </a:endParaRPr>
          </a:p>
        </p:txBody>
      </p:sp>
      <p:sp>
        <p:nvSpPr>
          <p:cNvPr id="3" name="Espace réservé du contenu 2"/>
          <p:cNvSpPr>
            <a:spLocks noGrp="1"/>
          </p:cNvSpPr>
          <p:nvPr>
            <p:ph idx="1"/>
          </p:nvPr>
        </p:nvSpPr>
        <p:spPr/>
        <p:txBody>
          <a:bodyPr/>
          <a:lstStyle/>
          <a:p>
            <a:pPr>
              <a:buNone/>
            </a:pPr>
            <a:endParaRPr lang="fr-FR" i="1" dirty="0" smtClean="0"/>
          </a:p>
          <a:p>
            <a:pPr>
              <a:buNone/>
            </a:pPr>
            <a:endParaRPr lang="fr-FR" i="1" dirty="0" smtClean="0"/>
          </a:p>
          <a:p>
            <a:pPr>
              <a:buNone/>
            </a:pPr>
            <a:endParaRPr lang="fr-FR" i="1" dirty="0" smtClean="0"/>
          </a:p>
          <a:p>
            <a:pPr>
              <a:buNone/>
            </a:pPr>
            <a:r>
              <a:rPr lang="fr-FR" b="1" dirty="0" smtClean="0"/>
              <a:t>Présenté par </a:t>
            </a:r>
            <a:r>
              <a:rPr lang="fr-FR" b="1" dirty="0" err="1" smtClean="0"/>
              <a:t>my-KIM</a:t>
            </a:r>
            <a:r>
              <a:rPr lang="fr-FR" b="1" dirty="0" smtClean="0"/>
              <a:t> YANG PAYA</a:t>
            </a:r>
          </a:p>
          <a:p>
            <a:pPr>
              <a:buNone/>
            </a:pPr>
            <a:r>
              <a:rPr lang="fr-FR" b="1" dirty="0" smtClean="0"/>
              <a:t>Avocat au barreau de Paris </a:t>
            </a:r>
          </a:p>
          <a:p>
            <a:pPr>
              <a:buNone/>
            </a:pPr>
            <a:r>
              <a:rPr lang="fr-FR" b="1" dirty="0" smtClean="0"/>
              <a:t>Secrétaire du Conseil de l’Ordre</a:t>
            </a:r>
          </a:p>
          <a:p>
            <a:pPr>
              <a:buNone/>
            </a:pPr>
            <a:endParaRPr lang="fr-FR" dirty="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
        <p:nvSpPr>
          <p:cNvPr id="6" name="Espace réservé du texte 5"/>
          <p:cNvSpPr>
            <a:spLocks noGrp="1"/>
          </p:cNvSpPr>
          <p:nvPr>
            <p:ph type="body" sz="quarter" idx="12"/>
          </p:nvPr>
        </p:nvSpPr>
        <p:spPr/>
        <p:txBody>
          <a:bodyPr/>
          <a:lstStyle/>
          <a:p>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67494"/>
            <a:ext cx="5328592" cy="140458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My-Kim YANG-PAYA</a:t>
            </a:r>
            <a:endParaRPr lang="fr-FR" dirty="0"/>
          </a:p>
          <a:p>
            <a:pPr lvl="1"/>
            <a:r>
              <a:rPr lang="fr-FR" dirty="0" smtClean="0"/>
              <a:t>Avocate au barreau de paris</a:t>
            </a:r>
            <a:br>
              <a:rPr lang="fr-FR" dirty="0" smtClean="0"/>
            </a:br>
            <a:r>
              <a:rPr lang="fr-FR" dirty="0" err="1" smtClean="0"/>
              <a:t>secretaire</a:t>
            </a:r>
            <a:r>
              <a:rPr lang="fr-FR" dirty="0" smtClean="0"/>
              <a:t> </a:t>
            </a:r>
            <a:r>
              <a:rPr lang="fr-FR" dirty="0" err="1" smtClean="0"/>
              <a:t>general</a:t>
            </a:r>
            <a:r>
              <a:rPr lang="fr-FR" dirty="0" smtClean="0"/>
              <a:t> de l’ORDRE DES AVOCATS</a:t>
            </a:r>
          </a:p>
          <a:p>
            <a:pPr lvl="2"/>
            <a:r>
              <a:rPr lang="fr-FR" dirty="0" smtClean="0">
                <a:solidFill>
                  <a:schemeClr val="tx2"/>
                </a:solidFill>
              </a:rPr>
              <a:t>T</a:t>
            </a:r>
            <a:r>
              <a:rPr lang="fr-FR" dirty="0" smtClean="0"/>
              <a:t> </a:t>
            </a:r>
            <a:r>
              <a:rPr lang="fr-FR" dirty="0"/>
              <a:t>01 </a:t>
            </a:r>
            <a:r>
              <a:rPr lang="fr-FR" dirty="0" smtClean="0"/>
              <a:t>45 49 48 49</a:t>
            </a:r>
          </a:p>
          <a:p>
            <a:pPr lvl="2"/>
            <a:r>
              <a:rPr lang="fr-FR" dirty="0" smtClean="0"/>
              <a:t>282 boulevard Saint-Germain 75007 PARIS</a:t>
            </a:r>
          </a:p>
          <a:p>
            <a:pPr lvl="4"/>
            <a:r>
              <a:rPr lang="fr-FR" dirty="0" smtClean="0"/>
              <a:t>WWW.AVOCATPARIS.ORG</a:t>
            </a:r>
            <a:endParaRPr lang="fr-FR" dirty="0"/>
          </a:p>
        </p:txBody>
      </p:sp>
    </p:spTree>
    <p:extLst>
      <p:ext uri="{BB962C8B-B14F-4D97-AF65-F5344CB8AC3E}">
        <p14:creationId xmlns:p14="http://schemas.microsoft.com/office/powerpoint/2010/main" val="1520631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normAutofit/>
          </a:bodyPr>
          <a:lstStyle/>
          <a:p>
            <a:r>
              <a:rPr lang="fr-FR" dirty="0" smtClean="0"/>
              <a:t>Introduction sur l’EVOLUTION DE LA LEGISLATION française ENTRE 2010 ET 2016</a:t>
            </a:r>
            <a:br>
              <a:rPr lang="fr-FR" dirty="0" smtClean="0"/>
            </a:br>
            <a:endParaRPr lang="fr-FR" dirty="0" smtClean="0"/>
          </a:p>
          <a:p>
            <a:r>
              <a:rPr lang="fr-FR" dirty="0" smtClean="0"/>
              <a:t>La prise en charge judiciaire des victimes</a:t>
            </a:r>
            <a:br>
              <a:rPr lang="fr-FR" dirty="0" smtClean="0"/>
            </a:br>
            <a:endParaRPr lang="fr-FR" dirty="0" smtClean="0"/>
          </a:p>
          <a:p>
            <a:r>
              <a:rPr lang="fr-FR" dirty="0" smtClean="0"/>
              <a:t>LA PRISE EN CHARGE DES AUTEURS</a:t>
            </a:r>
          </a:p>
        </p:txBody>
      </p:sp>
      <p:sp>
        <p:nvSpPr>
          <p:cNvPr id="10" name="Espace réservé du texte 9"/>
          <p:cNvSpPr>
            <a:spLocks noGrp="1"/>
          </p:cNvSpPr>
          <p:nvPr>
            <p:ph type="body" sz="quarter" idx="12"/>
          </p:nvPr>
        </p:nvSpPr>
        <p:spPr>
          <a:xfrm>
            <a:off x="1547267" y="2868079"/>
            <a:ext cx="432445" cy="1719895"/>
          </a:xfrm>
        </p:spPr>
        <p:txBody>
          <a:bodyPr>
            <a:normAutofit/>
          </a:bodyPr>
          <a:lstStyle/>
          <a:p>
            <a:r>
              <a:rPr lang="fr-FR" dirty="0" smtClean="0"/>
              <a:t>01</a:t>
            </a:r>
          </a:p>
          <a:p>
            <a:r>
              <a:rPr lang="fr-FR" dirty="0" smtClean="0"/>
              <a:t/>
            </a:r>
            <a:br>
              <a:rPr lang="fr-FR" dirty="0" smtClean="0"/>
            </a:br>
            <a:r>
              <a:rPr lang="fr-FR" dirty="0" smtClean="0"/>
              <a:t/>
            </a:r>
            <a:br>
              <a:rPr lang="fr-FR" dirty="0" smtClean="0"/>
            </a:br>
            <a:r>
              <a:rPr lang="fr-FR" dirty="0" smtClean="0"/>
              <a:t>02</a:t>
            </a:r>
          </a:p>
          <a:p>
            <a:endParaRPr lang="fr-FR" dirty="0" smtClean="0"/>
          </a:p>
          <a:p>
            <a:r>
              <a:rPr lang="fr-FR" dirty="0" smtClean="0"/>
              <a:t>03</a:t>
            </a:r>
          </a:p>
        </p:txBody>
      </p:sp>
      <p:sp>
        <p:nvSpPr>
          <p:cNvPr id="8" name="Espace réservé du pied de page 4"/>
          <p:cNvSpPr>
            <a:spLocks noGrp="1"/>
          </p:cNvSpPr>
          <p:nvPr>
            <p:ph type="ftr" sz="quarter" idx="11"/>
          </p:nvPr>
        </p:nvSpPr>
        <p:spPr>
          <a:xfrm>
            <a:off x="4572000" y="4821812"/>
            <a:ext cx="3312368" cy="76944"/>
          </a:xfrm>
        </p:spPr>
        <p:txBody>
          <a:bodyPr/>
          <a:lstStyle/>
          <a:p>
            <a:r>
              <a:rPr lang="fr-FR" dirty="0" smtClean="0"/>
              <a:t>CAMPUS LIBAN 2017</a:t>
            </a:r>
            <a:endParaRPr lang="fr-FR" dirty="0"/>
          </a:p>
        </p:txBody>
      </p:sp>
      <p:sp>
        <p:nvSpPr>
          <p:cNvPr id="9" name="Espace réservé de la date 3"/>
          <p:cNvSpPr>
            <a:spLocks noGrp="1"/>
          </p:cNvSpPr>
          <p:nvPr>
            <p:ph type="dt" sz="half" idx="10"/>
          </p:nvPr>
        </p:nvSpPr>
        <p:spPr>
          <a:xfrm>
            <a:off x="8016008" y="4821812"/>
            <a:ext cx="432000" cy="76944"/>
          </a:xfrm>
        </p:spPr>
        <p:txBody>
          <a:bodyPr/>
          <a:lstStyle/>
          <a:p>
            <a:r>
              <a:rPr lang="fr-FR" dirty="0" smtClean="0"/>
              <a:t>9 ET 10 MAI</a:t>
            </a:r>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67494"/>
            <a:ext cx="5328592" cy="1404589"/>
          </a:xfrm>
          <a:prstGeom prst="rect">
            <a:avLst/>
          </a:prstGeom>
        </p:spPr>
      </p:pic>
    </p:spTree>
    <p:extLst>
      <p:ext uri="{BB962C8B-B14F-4D97-AF65-F5344CB8AC3E}">
        <p14:creationId xmlns:p14="http://schemas.microsoft.com/office/powerpoint/2010/main" val="383596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pitchFamily="34" charset="0"/>
              </a:rPr>
              <a:t>INTRODUCTION SUR L’EVOLUTION de la législation française entre 2010 ET 2016</a:t>
            </a:r>
            <a:endParaRPr lang="fr-FR" dirty="0">
              <a:latin typeface="Calibri" pitchFamily="34" charset="0"/>
            </a:endParaRPr>
          </a:p>
        </p:txBody>
      </p:sp>
      <p:sp>
        <p:nvSpPr>
          <p:cNvPr id="3" name="Espace réservé du texte 2"/>
          <p:cNvSpPr>
            <a:spLocks noGrp="1"/>
          </p:cNvSpPr>
          <p:nvPr>
            <p:ph type="body" idx="1"/>
          </p:nvPr>
        </p:nvSpPr>
        <p:spPr/>
        <p:txBody>
          <a:bodyPr/>
          <a:lstStyle/>
          <a:p>
            <a:r>
              <a:rPr lang="fr-FR" dirty="0" smtClean="0"/>
              <a:t>01</a:t>
            </a:r>
            <a:endParaRPr lang="fr-FR" dirty="0"/>
          </a:p>
        </p:txBody>
      </p:sp>
      <p:sp>
        <p:nvSpPr>
          <p:cNvPr id="45" name="Espace réservé pour une image  44"/>
          <p:cNvSpPr>
            <a:spLocks noGrp="1"/>
          </p:cNvSpPr>
          <p:nvPr>
            <p:ph type="pic" sz="quarter" idx="12"/>
          </p:nvPr>
        </p:nvSpPr>
        <p:spPr/>
      </p:sp>
      <p:sp>
        <p:nvSpPr>
          <p:cNvPr id="4" name="Espace réservé de la date 3"/>
          <p:cNvSpPr>
            <a:spLocks noGrp="1"/>
          </p:cNvSpPr>
          <p:nvPr>
            <p:ph type="dt" sz="half" idx="2"/>
          </p:nvPr>
        </p:nvSpPr>
        <p:spPr/>
        <p:txBody>
          <a:bodyPr/>
          <a:lstStyle/>
          <a:p>
            <a:r>
              <a:rPr lang="fr-FR" dirty="0" smtClean="0"/>
              <a:t>9 ET 10 MAI</a:t>
            </a:r>
            <a:endParaRPr lang="fr-FR" dirty="0"/>
          </a:p>
        </p:txBody>
      </p:sp>
      <p:sp>
        <p:nvSpPr>
          <p:cNvPr id="40" name="Espace réservé du pied de page 39"/>
          <p:cNvSpPr>
            <a:spLocks noGrp="1"/>
          </p:cNvSpPr>
          <p:nvPr>
            <p:ph type="ftr" sz="quarter" idx="13"/>
          </p:nvPr>
        </p:nvSpPr>
        <p:spPr/>
        <p:txBody>
          <a:bodyPr/>
          <a:lstStyle/>
          <a:p>
            <a:pPr algn="r"/>
            <a:r>
              <a:rPr lang="fr-FR" dirty="0" smtClean="0"/>
              <a:t>CAMPUS LIBAN  2017</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178220"/>
            <a:ext cx="4176464" cy="1100894"/>
          </a:xfrm>
          <a:prstGeom prst="rect">
            <a:avLst/>
          </a:prstGeom>
        </p:spPr>
      </p:pic>
    </p:spTree>
    <p:extLst>
      <p:ext uri="{BB962C8B-B14F-4D97-AF65-F5344CB8AC3E}">
        <p14:creationId xmlns:p14="http://schemas.microsoft.com/office/powerpoint/2010/main" val="309563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2499742"/>
            <a:ext cx="5832648" cy="2016224"/>
          </a:xfrm>
        </p:spPr>
        <p:txBody>
          <a:bodyPr>
            <a:normAutofit fontScale="90000"/>
          </a:bodyPr>
          <a:lstStyle/>
          <a:p>
            <a:r>
              <a:rPr lang="fr-FR" sz="1800" dirty="0" smtClean="0">
                <a:latin typeface="Calibri" pitchFamily="34" charset="0"/>
              </a:rPr>
              <a:t>1 femme tuée tous les 3 JOURS SOUS LES COUPS DE SON CONJOINT</a:t>
            </a:r>
            <a:br>
              <a:rPr lang="fr-FR" sz="1800" dirty="0" smtClean="0">
                <a:latin typeface="Calibri" pitchFamily="34" charset="0"/>
              </a:rPr>
            </a:br>
            <a:r>
              <a:rPr lang="fr-FR" sz="1800" dirty="0" smtClean="0">
                <a:latin typeface="Calibri" pitchFamily="34" charset="0"/>
              </a:rPr>
              <a:t/>
            </a:r>
            <a:br>
              <a:rPr lang="fr-FR" sz="1800" dirty="0" smtClean="0">
                <a:latin typeface="Calibri" pitchFamily="34" charset="0"/>
              </a:rPr>
            </a:br>
            <a:r>
              <a:rPr lang="fr-FR" sz="1800" dirty="0" smtClean="0">
                <a:latin typeface="Calibri" pitchFamily="34" charset="0"/>
              </a:rPr>
              <a:t>223 000 femmes âgées de 18 à 75 ans sont victimes de violences conjugales dans ses formes les plus graves (violences physiques et/ou sexuelles de la part de leur conjoint ou ex-conjoint)</a:t>
            </a:r>
            <a:br>
              <a:rPr lang="fr-FR" sz="1800" dirty="0" smtClean="0">
                <a:latin typeface="Calibri" pitchFamily="34" charset="0"/>
              </a:rPr>
            </a:br>
            <a:r>
              <a:rPr lang="fr-FR" sz="1800" dirty="0" smtClean="0">
                <a:latin typeface="Calibri" pitchFamily="34" charset="0"/>
              </a:rPr>
              <a:t/>
            </a:r>
            <a:br>
              <a:rPr lang="fr-FR" sz="1800" dirty="0" smtClean="0">
                <a:latin typeface="Calibri" pitchFamily="34" charset="0"/>
              </a:rPr>
            </a:br>
            <a:r>
              <a:rPr lang="fr-FR" sz="1800" dirty="0" smtClean="0">
                <a:latin typeface="Calibri" pitchFamily="34" charset="0"/>
              </a:rPr>
              <a:t>Seulement 14% DE PLAINTE</a:t>
            </a:r>
            <a:br>
              <a:rPr lang="fr-FR" sz="1800" dirty="0" smtClean="0">
                <a:latin typeface="Calibri" pitchFamily="34" charset="0"/>
              </a:rPr>
            </a:br>
            <a:r>
              <a:rPr lang="fr-FR" sz="1800" dirty="0" smtClean="0">
                <a:latin typeface="Calibri" pitchFamily="34" charset="0"/>
              </a:rPr>
              <a:t/>
            </a:r>
            <a:br>
              <a:rPr lang="fr-FR" sz="1800" dirty="0" smtClean="0">
                <a:latin typeface="Calibri" pitchFamily="34" charset="0"/>
              </a:rPr>
            </a:br>
            <a:r>
              <a:rPr lang="fr-FR" sz="1800" dirty="0" smtClean="0">
                <a:latin typeface="Calibri" pitchFamily="34" charset="0"/>
              </a:rPr>
              <a:t/>
            </a:r>
            <a:br>
              <a:rPr lang="fr-FR" sz="1800" dirty="0" smtClean="0">
                <a:latin typeface="Calibri" pitchFamily="34" charset="0"/>
              </a:rPr>
            </a:br>
            <a:r>
              <a:rPr lang="fr-FR" sz="1800" dirty="0" smtClean="0">
                <a:latin typeface="Calibri" pitchFamily="34" charset="0"/>
              </a:rPr>
              <a:t> </a:t>
            </a:r>
            <a:br>
              <a:rPr lang="fr-FR" sz="1800" dirty="0" smtClean="0">
                <a:latin typeface="Calibri" pitchFamily="34" charset="0"/>
              </a:rPr>
            </a:br>
            <a:endParaRPr lang="fr-FR" sz="1800" dirty="0">
              <a:latin typeface="Calibri" pitchFamily="34" charset="0"/>
            </a:endParaRPr>
          </a:p>
        </p:txBody>
      </p:sp>
      <p:sp>
        <p:nvSpPr>
          <p:cNvPr id="3" name="Espace réservé du texte 2"/>
          <p:cNvSpPr>
            <a:spLocks noGrp="1"/>
          </p:cNvSpPr>
          <p:nvPr>
            <p:ph type="body" idx="1"/>
          </p:nvPr>
        </p:nvSpPr>
        <p:spPr>
          <a:xfrm>
            <a:off x="0" y="1635646"/>
            <a:ext cx="8748712" cy="684076"/>
          </a:xfrm>
        </p:spPr>
        <p:txBody>
          <a:bodyPr/>
          <a:lstStyle/>
          <a:p>
            <a:pPr algn="ctr"/>
            <a:r>
              <a:rPr lang="fr-FR" dirty="0" smtClean="0"/>
              <a:t>LES CHIFFRES</a:t>
            </a:r>
            <a:endParaRPr lang="fr-FR" dirty="0"/>
          </a:p>
        </p:txBody>
      </p:sp>
      <p:sp>
        <p:nvSpPr>
          <p:cNvPr id="4" name="Espace réservé pour une image  3"/>
          <p:cNvSpPr>
            <a:spLocks noGrp="1"/>
          </p:cNvSpPr>
          <p:nvPr>
            <p:ph type="pic" sz="quarter" idx="12"/>
          </p:nvPr>
        </p:nvSpPr>
        <p:spPr>
          <a:xfrm flipH="1" flipV="1">
            <a:off x="-180528" y="4948014"/>
            <a:ext cx="180528" cy="45719"/>
          </a:xfrm>
        </p:spPr>
      </p:sp>
      <p:sp>
        <p:nvSpPr>
          <p:cNvPr id="5" name="Espace réservé de la date 4"/>
          <p:cNvSpPr>
            <a:spLocks noGrp="1"/>
          </p:cNvSpPr>
          <p:nvPr>
            <p:ph type="dt" sz="half" idx="2"/>
          </p:nvPr>
        </p:nvSpPr>
        <p:spPr/>
        <p:txBody>
          <a:bodyPr/>
          <a:lstStyle/>
          <a:p>
            <a:r>
              <a:rPr lang="fr-FR" smtClean="0"/>
              <a:t>JJ/MM/AAAA</a:t>
            </a:r>
            <a:endParaRPr lang="fr-FR"/>
          </a:p>
        </p:txBody>
      </p:sp>
      <p:sp>
        <p:nvSpPr>
          <p:cNvPr id="6" name="Espace réservé du pied de page 5"/>
          <p:cNvSpPr>
            <a:spLocks noGrp="1"/>
          </p:cNvSpPr>
          <p:nvPr>
            <p:ph type="ftr" sz="quarter" idx="13"/>
          </p:nvPr>
        </p:nvSpPr>
        <p:spPr/>
        <p:txBody>
          <a:bodyPr/>
          <a:lstStyle/>
          <a:p>
            <a:pPr algn="r"/>
            <a:r>
              <a:rPr lang="fr-FR" smtClean="0"/>
              <a:t>TITRE DE LA PRÉSENTATION</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499742"/>
            <a:ext cx="7632848" cy="2016224"/>
          </a:xfrm>
        </p:spPr>
        <p:txBody>
          <a:bodyPr>
            <a:normAutofit fontScale="90000"/>
          </a:bodyPr>
          <a:lstStyle/>
          <a:p>
            <a:r>
              <a:rPr lang="fr-FR" sz="1400" dirty="0" smtClean="0">
                <a:latin typeface="Calibri" pitchFamily="34" charset="0"/>
              </a:rPr>
              <a:t>Sept lois promulguées entre 2010 ET 2016, dont notamment la loi n° 2010-769 du 9 juillet 2010 relative aux violences faites spécifiquement aux femmes, qui créée l’ORDONNANCE DE PROTECTION</a:t>
            </a:r>
            <a:br>
              <a:rPr lang="fr-FR" sz="1400" dirty="0" smtClean="0">
                <a:latin typeface="Calibri" pitchFamily="34" charset="0"/>
              </a:rPr>
            </a:br>
            <a:r>
              <a:rPr lang="fr-FR" sz="1400" dirty="0" smtClean="0">
                <a:latin typeface="Calibri" pitchFamily="34" charset="0"/>
              </a:rPr>
              <a:t/>
            </a:r>
            <a:br>
              <a:rPr lang="fr-FR" sz="1400" dirty="0" smtClean="0">
                <a:latin typeface="Calibri" pitchFamily="34" charset="0"/>
              </a:rPr>
            </a:br>
            <a:r>
              <a:rPr lang="fr-FR" sz="1400" dirty="0" smtClean="0">
                <a:latin typeface="Calibri" pitchFamily="34" charset="0"/>
              </a:rPr>
              <a:t>Cette loi est complétée et renforcée par la loi n°2014-873 du 4 août 2014, qui généralise dans toute la France le dispositif de téléassistance « femmes en grand danger » et instaure les stages de sensibilisation dédies aux auteurs de violences, sur lesquels nous reviendrons</a:t>
            </a:r>
            <a:br>
              <a:rPr lang="fr-FR" sz="1400" dirty="0" smtClean="0">
                <a:latin typeface="Calibri" pitchFamily="34" charset="0"/>
              </a:rPr>
            </a:br>
            <a:r>
              <a:rPr lang="fr-FR" sz="1400" dirty="0" smtClean="0">
                <a:latin typeface="Calibri" pitchFamily="34" charset="0"/>
              </a:rPr>
              <a:t/>
            </a:r>
            <a:br>
              <a:rPr lang="fr-FR" sz="1400" dirty="0" smtClean="0">
                <a:latin typeface="Calibri" pitchFamily="34" charset="0"/>
              </a:rPr>
            </a:br>
            <a:r>
              <a:rPr lang="fr-FR" sz="1400" dirty="0" smtClean="0">
                <a:latin typeface="Calibri" pitchFamily="34" charset="0"/>
              </a:rPr>
              <a:t>une loi n°2012-954 relative au harcèlement sexuel est EGALEMENT INTERVENUE AFIN DE définir et renforcer le délit DE HARCELEMENT SEXUEL, DANS L’OBJECTIF d’ASSURER UNE meilleure protection des femmes dans la rue et au travail notamment</a:t>
            </a:r>
            <a:r>
              <a:rPr lang="fr-FR" sz="1300" dirty="0" smtClean="0">
                <a:latin typeface="Calibri" pitchFamily="34" charset="0"/>
              </a:rPr>
              <a:t/>
            </a:r>
            <a:br>
              <a:rPr lang="fr-FR" sz="1300" dirty="0" smtClean="0">
                <a:latin typeface="Calibri" pitchFamily="34" charset="0"/>
              </a:rPr>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sz="2000" dirty="0" smtClean="0"/>
              <a:t/>
            </a:r>
            <a:br>
              <a:rPr lang="fr-FR" sz="2000" dirty="0" smtClean="0"/>
            </a:br>
            <a:r>
              <a:rPr lang="fr-FR" dirty="0" smtClean="0"/>
              <a:t/>
            </a:r>
            <a:br>
              <a:rPr lang="fr-FR" dirty="0" smtClean="0"/>
            </a:br>
            <a:r>
              <a:rPr lang="fr-FR" dirty="0" smtClean="0"/>
              <a:t/>
            </a:r>
            <a:br>
              <a:rPr lang="fr-FR" dirty="0" smtClean="0"/>
            </a:br>
            <a:endParaRPr lang="fr-FR" dirty="0"/>
          </a:p>
        </p:txBody>
      </p:sp>
      <p:sp>
        <p:nvSpPr>
          <p:cNvPr id="3" name="Espace réservé du texte 2"/>
          <p:cNvSpPr>
            <a:spLocks noGrp="1"/>
          </p:cNvSpPr>
          <p:nvPr>
            <p:ph type="body" idx="1"/>
          </p:nvPr>
        </p:nvSpPr>
        <p:spPr>
          <a:xfrm>
            <a:off x="539552" y="1635646"/>
            <a:ext cx="8209160" cy="576064"/>
          </a:xfrm>
        </p:spPr>
        <p:txBody>
          <a:bodyPr>
            <a:normAutofit fontScale="92500" lnSpcReduction="10000"/>
          </a:bodyPr>
          <a:lstStyle/>
          <a:p>
            <a:pPr algn="ctr"/>
            <a:r>
              <a:rPr lang="fr-FR" dirty="0" smtClean="0"/>
              <a:t>EVOLUTION LEGISLATIVE</a:t>
            </a:r>
            <a:endParaRPr lang="fr-FR" dirty="0"/>
          </a:p>
        </p:txBody>
      </p:sp>
      <p:sp>
        <p:nvSpPr>
          <p:cNvPr id="4" name="Espace réservé pour une image  3"/>
          <p:cNvSpPr>
            <a:spLocks noGrp="1"/>
          </p:cNvSpPr>
          <p:nvPr>
            <p:ph type="pic" sz="quarter" idx="12"/>
          </p:nvPr>
        </p:nvSpPr>
        <p:spPr>
          <a:xfrm flipV="1">
            <a:off x="-45719" y="5884118"/>
            <a:ext cx="45719" cy="45719"/>
          </a:xfrm>
        </p:spPr>
      </p:sp>
      <p:sp>
        <p:nvSpPr>
          <p:cNvPr id="5" name="Espace réservé de la date 4"/>
          <p:cNvSpPr>
            <a:spLocks noGrp="1"/>
          </p:cNvSpPr>
          <p:nvPr>
            <p:ph type="dt" sz="half" idx="2"/>
          </p:nvPr>
        </p:nvSpPr>
        <p:spPr/>
        <p:txBody>
          <a:bodyPr/>
          <a:lstStyle/>
          <a:p>
            <a:r>
              <a:rPr lang="fr-FR" smtClean="0"/>
              <a:t>JJ/MM/AAAA</a:t>
            </a:r>
            <a:endParaRPr lang="fr-FR"/>
          </a:p>
        </p:txBody>
      </p:sp>
      <p:sp>
        <p:nvSpPr>
          <p:cNvPr id="6" name="Espace réservé du pied de page 5"/>
          <p:cNvSpPr>
            <a:spLocks noGrp="1"/>
          </p:cNvSpPr>
          <p:nvPr>
            <p:ph type="ftr" sz="quarter" idx="13"/>
          </p:nvPr>
        </p:nvSpPr>
        <p:spPr/>
        <p:txBody>
          <a:bodyPr/>
          <a:lstStyle/>
          <a:p>
            <a:pPr algn="r"/>
            <a:r>
              <a:rPr lang="fr-FR" smtClean="0"/>
              <a:t>TITRE DE LA PRÉSENTATION</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1800" dirty="0" smtClean="0">
                <a:latin typeface="Calibri" pitchFamily="34" charset="0"/>
              </a:rPr>
              <a:t>Un arsenal législatif plus complet</a:t>
            </a:r>
            <a:endParaRPr lang="fr-FR" sz="1800" dirty="0"/>
          </a:p>
        </p:txBody>
      </p:sp>
      <p:sp>
        <p:nvSpPr>
          <p:cNvPr id="3" name="Espace réservé du contenu 2"/>
          <p:cNvSpPr>
            <a:spLocks noGrp="1"/>
          </p:cNvSpPr>
          <p:nvPr>
            <p:ph idx="1"/>
          </p:nvPr>
        </p:nvSpPr>
        <p:spPr>
          <a:xfrm>
            <a:off x="979487" y="1059582"/>
            <a:ext cx="7769225" cy="3384376"/>
          </a:xfrm>
        </p:spPr>
        <p:txBody>
          <a:bodyPr>
            <a:noAutofit/>
          </a:bodyPr>
          <a:lstStyle/>
          <a:p>
            <a:pPr>
              <a:buFont typeface="Arial" pitchFamily="34" charset="0"/>
              <a:buChar char="•"/>
            </a:pPr>
            <a:r>
              <a:rPr lang="fr-FR" sz="1600" dirty="0" smtClean="0">
                <a:solidFill>
                  <a:schemeClr val="tx1"/>
                </a:solidFill>
                <a:latin typeface="Calibri" pitchFamily="34" charset="0"/>
              </a:rPr>
              <a:t> </a:t>
            </a:r>
            <a:r>
              <a:rPr lang="fr-FR" sz="1400" dirty="0" smtClean="0">
                <a:solidFill>
                  <a:schemeClr val="tx1"/>
                </a:solidFill>
                <a:latin typeface="Calibri" pitchFamily="34" charset="0"/>
              </a:rPr>
              <a:t>Ces multiples évolutions législatives ont permis au législateur d’avoir un arsenal législatif plus sévère en matière de délits et de crimes commis contre les femmes</a:t>
            </a:r>
          </a:p>
          <a:p>
            <a:pPr>
              <a:buFont typeface="Arial" pitchFamily="34" charset="0"/>
              <a:buChar char="•"/>
            </a:pPr>
            <a:r>
              <a:rPr lang="fr-FR" sz="1400" dirty="0" smtClean="0">
                <a:solidFill>
                  <a:schemeClr val="tx1"/>
                </a:solidFill>
                <a:latin typeface="Calibri" pitchFamily="34" charset="0"/>
              </a:rPr>
              <a:t> En plus des délits et crimes de droit commun tel que le viol, l’agression sexuelle ou le harcèlement sexuel, le législateur a renforce certaines dispositions telles que celles relatives aux femmes victimes de mariages forces ou d’interruptions forcées de grossesse</a:t>
            </a:r>
          </a:p>
          <a:p>
            <a:pPr>
              <a:buFont typeface="Arial" pitchFamily="34" charset="0"/>
              <a:buChar char="•"/>
            </a:pPr>
            <a:r>
              <a:rPr lang="fr-FR" sz="1400" dirty="0" smtClean="0">
                <a:solidFill>
                  <a:schemeClr val="tx1"/>
                </a:solidFill>
                <a:latin typeface="Calibri" pitchFamily="34" charset="0"/>
              </a:rPr>
              <a:t> ainsi, la loi n° 2010-769 du 9 juillet 2010 établit ainsi le mariage force comme une circonstance aggravante des violences exercées contre une femme qui refuserait LE MARIAGE qu’on lui impose</a:t>
            </a:r>
          </a:p>
          <a:p>
            <a:pPr>
              <a:buFont typeface="Arial" pitchFamily="34" charset="0"/>
              <a:buChar char="•"/>
            </a:pPr>
            <a:r>
              <a:rPr lang="fr-FR" sz="1400" dirty="0" smtClean="0">
                <a:solidFill>
                  <a:schemeClr val="tx1"/>
                </a:solidFill>
                <a:latin typeface="Calibri" pitchFamily="34" charset="0"/>
              </a:rPr>
              <a:t> la LOI n° 2013-711 du 5 août 2013 érige en infraction délictuelle la tentative d’interruption forcée de grossesse est punie des mêmes peines qu’une interruption forcée de grossesse effectivement réalisée</a:t>
            </a:r>
          </a:p>
          <a:p>
            <a:r>
              <a:rPr lang="fr-FR" sz="1600" dirty="0" smtClean="0"/>
              <a:t/>
            </a:r>
            <a:br>
              <a:rPr lang="fr-FR" sz="1600" dirty="0" smtClean="0"/>
            </a:br>
            <a:endParaRPr lang="fr-FR" sz="1600" dirty="0" smtClean="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dirty="0" smtClean="0"/>
              <a:t>TITRE DE LA PRÉSENTATION</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pitchFamily="34" charset="0"/>
              </a:rPr>
              <a:t>La prise en charge des FEMMES victimes de violence</a:t>
            </a:r>
            <a:endParaRPr lang="fr-FR" dirty="0">
              <a:latin typeface="Calibri" pitchFamily="34" charset="0"/>
            </a:endParaRPr>
          </a:p>
        </p:txBody>
      </p:sp>
      <p:sp>
        <p:nvSpPr>
          <p:cNvPr id="3" name="Espace réservé du texte 2"/>
          <p:cNvSpPr>
            <a:spLocks noGrp="1"/>
          </p:cNvSpPr>
          <p:nvPr>
            <p:ph type="body" idx="1"/>
          </p:nvPr>
        </p:nvSpPr>
        <p:spPr/>
        <p:txBody>
          <a:bodyPr/>
          <a:lstStyle/>
          <a:p>
            <a:r>
              <a:rPr lang="fr-FR" dirty="0" smtClean="0"/>
              <a:t>02</a:t>
            </a:r>
            <a:endParaRPr lang="fr-FR" dirty="0"/>
          </a:p>
        </p:txBody>
      </p:sp>
      <p:sp>
        <p:nvSpPr>
          <p:cNvPr id="45" name="Espace réservé pour une image  44"/>
          <p:cNvSpPr>
            <a:spLocks noGrp="1"/>
          </p:cNvSpPr>
          <p:nvPr>
            <p:ph type="pic" sz="quarter" idx="12"/>
          </p:nvPr>
        </p:nvSpPr>
        <p:spPr/>
      </p:sp>
      <p:sp>
        <p:nvSpPr>
          <p:cNvPr id="4" name="Espace réservé de la date 3"/>
          <p:cNvSpPr>
            <a:spLocks noGrp="1"/>
          </p:cNvSpPr>
          <p:nvPr>
            <p:ph type="dt" sz="half" idx="2"/>
          </p:nvPr>
        </p:nvSpPr>
        <p:spPr/>
        <p:txBody>
          <a:bodyPr/>
          <a:lstStyle/>
          <a:p>
            <a:r>
              <a:rPr lang="fr-FR" dirty="0" smtClean="0"/>
              <a:t>9 ET 10 MAI</a:t>
            </a:r>
            <a:endParaRPr lang="fr-FR" dirty="0"/>
          </a:p>
        </p:txBody>
      </p:sp>
      <p:sp>
        <p:nvSpPr>
          <p:cNvPr id="40" name="Espace réservé du pied de page 39"/>
          <p:cNvSpPr>
            <a:spLocks noGrp="1"/>
          </p:cNvSpPr>
          <p:nvPr>
            <p:ph type="ftr" sz="quarter" idx="13"/>
          </p:nvPr>
        </p:nvSpPr>
        <p:spPr/>
        <p:txBody>
          <a:bodyPr/>
          <a:lstStyle/>
          <a:p>
            <a:pPr algn="r"/>
            <a:r>
              <a:rPr lang="fr-FR" dirty="0" smtClean="0"/>
              <a:t>CAMPUS LIBAN  2017</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178220"/>
            <a:ext cx="4176464" cy="1100894"/>
          </a:xfrm>
          <a:prstGeom prst="rect">
            <a:avLst/>
          </a:prstGeom>
        </p:spPr>
      </p:pic>
    </p:spTree>
    <p:extLst>
      <p:ext uri="{BB962C8B-B14F-4D97-AF65-F5344CB8AC3E}">
        <p14:creationId xmlns:p14="http://schemas.microsoft.com/office/powerpoint/2010/main" val="3095634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 LA PRISE EN CHARGE CIVILE</a:t>
            </a:r>
            <a:endParaRPr lang="fr-FR" dirty="0"/>
          </a:p>
        </p:txBody>
      </p:sp>
      <p:sp>
        <p:nvSpPr>
          <p:cNvPr id="3" name="Espace réservé du contenu 2"/>
          <p:cNvSpPr>
            <a:spLocks noGrp="1"/>
          </p:cNvSpPr>
          <p:nvPr>
            <p:ph idx="1"/>
          </p:nvPr>
        </p:nvSpPr>
        <p:spPr>
          <a:xfrm>
            <a:off x="979487" y="771550"/>
            <a:ext cx="7769225" cy="3888431"/>
          </a:xfrm>
        </p:spPr>
        <p:txBody>
          <a:bodyPr>
            <a:normAutofit fontScale="85000" lnSpcReduction="20000"/>
          </a:bodyPr>
          <a:lstStyle/>
          <a:p>
            <a:pPr marL="228600" indent="-228600">
              <a:buAutoNum type="arabicPeriod"/>
            </a:pPr>
            <a:r>
              <a:rPr lang="fr-FR" sz="1400" b="1" u="sng" dirty="0" smtClean="0">
                <a:solidFill>
                  <a:schemeClr val="tx1"/>
                </a:solidFill>
                <a:latin typeface="Calibri" pitchFamily="34" charset="0"/>
              </a:rPr>
              <a:t>L’ORDONNANCE DE PROTECTION</a:t>
            </a:r>
          </a:p>
          <a:p>
            <a:pPr>
              <a:buFont typeface="Arial" pitchFamily="34" charset="0"/>
              <a:buChar char="•"/>
            </a:pPr>
            <a:r>
              <a:rPr lang="fr-FR" sz="1400" dirty="0" smtClean="0">
                <a:solidFill>
                  <a:schemeClr val="tx1"/>
                </a:solidFill>
                <a:latin typeface="Calibri" pitchFamily="34" charset="0"/>
              </a:rPr>
              <a:t> la loi n° 2010-769 du 9 juillet 2010, complétée et renforcée par la loi n°2014-873 du 4 août 2014, a introduit la possibilité pour le juge aux affaires familiales de délivrer, dans les situations d’urgence, une ordonnance de protection.</a:t>
            </a:r>
          </a:p>
          <a:p>
            <a:pPr>
              <a:buFont typeface="Arial" pitchFamily="34" charset="0"/>
              <a:buChar char="•"/>
            </a:pPr>
            <a:r>
              <a:rPr lang="fr-FR" sz="1400" dirty="0" smtClean="0">
                <a:solidFill>
                  <a:schemeClr val="tx1"/>
                </a:solidFill>
                <a:latin typeface="Calibri" pitchFamily="34" charset="0"/>
              </a:rPr>
              <a:t> Dès réception de la demande d’ordonnance de protection, le juge convoque la victime et l’auteur afin d’entendre leurs arguments, ces auditions pouvant avoir lieu séparément s’il l’estime opportun. Si le juge estime qu’au vu des éléments produits devant lui et contradictoirement débattus, il existe des raisons sérieuses de considérer comme vraisemblables la commission des faits de violence allégués et le danger auquel la victime est exposée, il délivre cette ordonnance pour une durée maximale de quatre mois.</a:t>
            </a:r>
          </a:p>
          <a:p>
            <a:pPr>
              <a:buFont typeface="Arial" pitchFamily="34" charset="0"/>
              <a:buChar char="•"/>
            </a:pPr>
            <a:r>
              <a:rPr lang="fr-FR" sz="1400" dirty="0" smtClean="0">
                <a:solidFill>
                  <a:schemeClr val="tx1"/>
                </a:solidFill>
                <a:latin typeface="Calibri" pitchFamily="34" charset="0"/>
              </a:rPr>
              <a:t> Par le biais de cette ordonnance, il peut interdire à l’auteur des violences de rencontrer une ou plusieurs personnes désignées expressément dans son ordonnance, il peut statuer sur une résidence séparée des époux en précisant lequel continuera à résider au sein du logement conjugal et notamment, attribuer la jouissance de ce logement au concubin qui n’est pas à l’origine des violences, tout en précisant les modalités de prise en charge des frais afférents à ce logement.</a:t>
            </a:r>
          </a:p>
          <a:p>
            <a:pPr>
              <a:buFont typeface="Arial" pitchFamily="34" charset="0"/>
              <a:buChar char="•"/>
            </a:pPr>
            <a:r>
              <a:rPr lang="fr-FR" sz="1400" dirty="0" smtClean="0">
                <a:solidFill>
                  <a:schemeClr val="tx1"/>
                </a:solidFill>
                <a:latin typeface="Calibri" pitchFamily="34" charset="0"/>
              </a:rPr>
              <a:t> Une telle mesure permet ainsi d’éviter à la victime de subir de nouvelles violences, en permettant l’éloignement de l’auteur des violences, ce qui évite la récidive et la précarité que la femme pourrait subir si elle décide de fuir le foyer.</a:t>
            </a:r>
          </a:p>
          <a:p>
            <a:pPr marL="228600" indent="-228600"/>
            <a:endParaRPr lang="fr-FR" dirty="0" smtClean="0"/>
          </a:p>
        </p:txBody>
      </p:sp>
      <p:sp>
        <p:nvSpPr>
          <p:cNvPr id="4" name="Espace réservé de la date 3"/>
          <p:cNvSpPr>
            <a:spLocks noGrp="1"/>
          </p:cNvSpPr>
          <p:nvPr>
            <p:ph type="dt" sz="half" idx="10"/>
          </p:nvPr>
        </p:nvSpPr>
        <p:spPr/>
        <p:txBody>
          <a:bodyPr/>
          <a:lstStyle/>
          <a:p>
            <a:r>
              <a:rPr lang="fr-FR" smtClean="0"/>
              <a:t>JJ/MM/AAAA</a:t>
            </a:r>
            <a:endParaRPr lang="fr-FR"/>
          </a:p>
        </p:txBody>
      </p:sp>
      <p:sp>
        <p:nvSpPr>
          <p:cNvPr id="5" name="Espace réservé du pied de page 4"/>
          <p:cNvSpPr>
            <a:spLocks noGrp="1"/>
          </p:cNvSpPr>
          <p:nvPr>
            <p:ph type="ftr" sz="quarter" idx="11"/>
          </p:nvPr>
        </p:nvSpPr>
        <p:spPr/>
        <p:txBody>
          <a:bodyPr/>
          <a:lstStyle/>
          <a:p>
            <a:r>
              <a:rPr lang="fr-FR" smtClean="0"/>
              <a:t>TITRE DE LA PRÉSENTATION</a:t>
            </a:r>
            <a:endParaRPr lang="fr-FR" dirty="0"/>
          </a:p>
        </p:txBody>
      </p:sp>
    </p:spTree>
  </p:cSld>
  <p:clrMapOvr>
    <a:masterClrMapping/>
  </p:clrMapOvr>
</p:sld>
</file>

<file path=ppt/theme/theme1.xml><?xml version="1.0" encoding="utf-8"?>
<a:theme xmlns:a="http://schemas.openxmlformats.org/drawingml/2006/main" name="Masque Powerpoint">
  <a:themeElements>
    <a:clrScheme name="Barreau Paris_PPT_Couleurs">
      <a:dk1>
        <a:sysClr val="windowText" lastClr="000000"/>
      </a:dk1>
      <a:lt1>
        <a:sysClr val="window" lastClr="FFFFFF"/>
      </a:lt1>
      <a:dk2>
        <a:srgbClr val="5AB7B2"/>
      </a:dk2>
      <a:lt2>
        <a:srgbClr val="EDEEEF"/>
      </a:lt2>
      <a:accent1>
        <a:srgbClr val="5AB7B2"/>
      </a:accent1>
      <a:accent2>
        <a:srgbClr val="9BCBCB"/>
      </a:accent2>
      <a:accent3>
        <a:srgbClr val="B9D1EA"/>
      </a:accent3>
      <a:accent4>
        <a:srgbClr val="F4CE3C"/>
      </a:accent4>
      <a:accent5>
        <a:srgbClr val="EDEEEF"/>
      </a:accent5>
      <a:accent6>
        <a:srgbClr val="616D78"/>
      </a:accent6>
      <a:hlink>
        <a:srgbClr val="000000"/>
      </a:hlink>
      <a:folHlink>
        <a:srgbClr val="0000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36000" tIns="36000" rIns="36000" bIns="36000"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0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Powerpoint</Template>
  <TotalTime>413</TotalTime>
  <Words>1224</Words>
  <Application>Microsoft Office PowerPoint</Application>
  <PresentationFormat>Affichage à l'écran (16:9)</PresentationFormat>
  <Paragraphs>129</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Masque Powerpoint</vt:lpstr>
      <vt:lpstr>Présentation PowerPoint</vt:lpstr>
      <vt:lpstr>L’ACCOMPAGNEMENT ET LA PROTECTION DES VICTIMES  LA PRISE EN CHARGE DES AUTEURS</vt:lpstr>
      <vt:lpstr>SOMMAIRE</vt:lpstr>
      <vt:lpstr>INTRODUCTION SUR L’EVOLUTION de la législation française entre 2010 ET 2016</vt:lpstr>
      <vt:lpstr>1 femme tuée tous les 3 JOURS SOUS LES COUPS DE SON CONJOINT  223 000 femmes âgées de 18 à 75 ans sont victimes de violences conjugales dans ses formes les plus graves (violences physiques et/ou sexuelles de la part de leur conjoint ou ex-conjoint)  Seulement 14% DE PLAINTE     </vt:lpstr>
      <vt:lpstr>Sept lois promulguées entre 2010 ET 2016, dont notamment la loi n° 2010-769 du 9 juillet 2010 relative aux violences faites spécifiquement aux femmes, qui créée l’ORDONNANCE DE PROTECTION  Cette loi est complétée et renforcée par la loi n°2014-873 du 4 août 2014, qui généralise dans toute la France le dispositif de téléassistance « femmes en grand danger » et instaure les stages de sensibilisation dédies aux auteurs de violences, sur lesquels nous reviendrons  une loi n°2012-954 relative au harcèlement sexuel est EGALEMENT INTERVENUE AFIN DE définir et renforcer le délit DE HARCELEMENT SEXUEL, DANS L’OBJECTIF d’ASSURER UNE meilleure protection des femmes dans la rue et au travail notamment            </vt:lpstr>
      <vt:lpstr>Un arsenal législatif plus complet</vt:lpstr>
      <vt:lpstr>La prise en charge des FEMMES victimes de violence</vt:lpstr>
      <vt:lpstr>A) LA PRISE EN CHARGE CIVILE</vt:lpstr>
      <vt:lpstr>Présentation PowerPoint</vt:lpstr>
      <vt:lpstr>Présentation PowerPoint</vt:lpstr>
      <vt:lpstr>B) La prise en charge pénale</vt:lpstr>
      <vt:lpstr>Présentation PowerPoint</vt:lpstr>
      <vt:lpstr>Présentation PowerPoint</vt:lpstr>
      <vt:lpstr>Présentation PowerPoint</vt:lpstr>
      <vt:lpstr>LA PRISE EN CHARGE DES AUTEURS DE VIOLENCES</vt:lpstr>
      <vt:lpstr>A) UN BREF HISTORIQUE DE LA PRISE EN CHARGE DES AUTEURS DE VIOLENCE</vt:lpstr>
      <vt:lpstr>B) LA PRISE EN CHARGE ASSOCIATIVE</vt:lpstr>
      <vt:lpstr>C) La prise en charge judiciaire : le stage de RESPONSABILISATION </vt:lpstr>
      <vt:lpstr>Présentation PowerPoint</vt:lpstr>
    </vt:vector>
  </TitlesOfParts>
  <Company>Ordre des Avocats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Lara BALJAK</dc:creator>
  <cp:lastModifiedBy>SDAVID</cp:lastModifiedBy>
  <cp:revision>30</cp:revision>
  <dcterms:created xsi:type="dcterms:W3CDTF">2017-04-27T07:54:15Z</dcterms:created>
  <dcterms:modified xsi:type="dcterms:W3CDTF">2017-05-16T09:03:40Z</dcterms:modified>
</cp:coreProperties>
</file>